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62" r:id="rId12"/>
    <p:sldId id="263" r:id="rId13"/>
    <p:sldId id="264" r:id="rId14"/>
    <p:sldId id="265" r:id="rId15"/>
    <p:sldId id="271" r:id="rId16"/>
    <p:sldId id="273" r:id="rId17"/>
    <p:sldId id="274" r:id="rId18"/>
    <p:sldId id="275" r:id="rId19"/>
    <p:sldId id="276" r:id="rId20"/>
    <p:sldId id="261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649AD-7D26-4507-8D62-60FC3F93CF02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7314-0D18-417E-A5CC-078E2C4541F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Glycoluril</a:t>
            </a:r>
            <a:r>
              <a:rPr lang="en-US" baseline="0" dirty="0" smtClean="0"/>
              <a:t> : </a:t>
            </a:r>
            <a:r>
              <a:rPr lang="el-GR" baseline="0" dirty="0" smtClean="0"/>
              <a:t>πρόκειται για μια χημική ουσία ,η οποία αποτελείται από δυο </a:t>
            </a:r>
            <a:r>
              <a:rPr lang="en-US" baseline="0" dirty="0" smtClean="0"/>
              <a:t>urea groups CO(NH</a:t>
            </a:r>
            <a:r>
              <a:rPr lang="en-US" baseline="-25000" dirty="0" smtClean="0"/>
              <a:t>2</a:t>
            </a:r>
            <a:r>
              <a:rPr lang="en-US" baseline="0" dirty="0" smtClean="0"/>
              <a:t>)</a:t>
            </a:r>
            <a:r>
              <a:rPr lang="en-US" baseline="-25000" dirty="0" smtClean="0"/>
              <a:t>2 </a:t>
            </a:r>
            <a:r>
              <a:rPr lang="en-US" baseline="0" dirty="0" smtClean="0"/>
              <a:t> </a:t>
            </a:r>
            <a:r>
              <a:rPr lang="el-GR" baseline="0" dirty="0" smtClean="0"/>
              <a:t>που μοιράζονται ουσιαστικά την ίδια αλυσίδα δύο ανθράκων </a:t>
            </a:r>
            <a:endParaRPr lang="el-GR" baseline="-25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u="sng" baseline="0" dirty="0">
              <a:solidFill>
                <a:srgbClr val="FF0000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Όπως</a:t>
            </a:r>
            <a:r>
              <a:rPr lang="el-GR" baseline="0" dirty="0" smtClean="0"/>
              <a:t> φαίνεται στο σχήμα</a:t>
            </a:r>
            <a:r>
              <a:rPr lang="en-US" baseline="0" dirty="0" smtClean="0"/>
              <a:t>: </a:t>
            </a:r>
            <a:r>
              <a:rPr lang="el-GR" baseline="0" dirty="0" smtClean="0"/>
              <a:t>τα </a:t>
            </a:r>
            <a:r>
              <a:rPr lang="en-US" baseline="0" dirty="0" err="1" smtClean="0"/>
              <a:t>cuurbiturils</a:t>
            </a:r>
            <a:r>
              <a:rPr lang="en-US" baseline="0" dirty="0" smtClean="0"/>
              <a:t> </a:t>
            </a:r>
            <a:r>
              <a:rPr lang="el-GR" baseline="0" dirty="0" smtClean="0"/>
              <a:t>συντίθενται από </a:t>
            </a:r>
            <a:r>
              <a:rPr lang="en-US" b="1" u="sng" baseline="0" dirty="0" smtClean="0"/>
              <a:t>urea[1</a:t>
            </a:r>
            <a:r>
              <a:rPr lang="en-US" baseline="0" dirty="0" smtClean="0"/>
              <a:t>] + </a:t>
            </a:r>
            <a:r>
              <a:rPr lang="el-GR" baseline="0" dirty="0" smtClean="0"/>
              <a:t>ένα </a:t>
            </a:r>
            <a:r>
              <a:rPr lang="el-GR" b="1" u="sng" baseline="0" dirty="0" err="1" smtClean="0"/>
              <a:t>διαλδεύδιο</a:t>
            </a:r>
            <a:r>
              <a:rPr lang="el-GR" b="1" u="sng" baseline="0" dirty="0" smtClean="0"/>
              <a:t> (</a:t>
            </a:r>
            <a:r>
              <a:rPr lang="en-US" b="1" u="sng" baseline="0" dirty="0" err="1" smtClean="0"/>
              <a:t>glyoxal</a:t>
            </a:r>
            <a:r>
              <a:rPr lang="en-US" b="1" u="sng" baseline="0" dirty="0" smtClean="0"/>
              <a:t>)[</a:t>
            </a:r>
            <a:r>
              <a:rPr lang="en-US" baseline="0" dirty="0" smtClean="0"/>
              <a:t>2] </a:t>
            </a:r>
            <a:r>
              <a:rPr lang="el-GR" baseline="0" dirty="0" smtClean="0"/>
              <a:t>,δίνοντας </a:t>
            </a:r>
            <a:r>
              <a:rPr lang="el-GR" baseline="0" dirty="0" smtClean="0"/>
              <a:t>το ενδιάμεσο[3]</a:t>
            </a:r>
            <a:r>
              <a:rPr lang="en-US" baseline="0" dirty="0" err="1" smtClean="0"/>
              <a:t>glycoluril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</a:t>
            </a:r>
            <a:r>
              <a:rPr lang="el-GR" baseline="0" dirty="0" smtClean="0"/>
              <a:t>Στη συνέχεια το [3]</a:t>
            </a:r>
            <a:r>
              <a:rPr lang="el-GR" b="1" u="sng" baseline="0" dirty="0" smtClean="0"/>
              <a:t> </a:t>
            </a:r>
            <a:r>
              <a:rPr lang="en-US" b="1" u="sng" baseline="0" dirty="0" err="1" smtClean="0"/>
              <a:t>glycoluril</a:t>
            </a:r>
            <a:r>
              <a:rPr lang="en-US" b="1" u="sng" baseline="0" dirty="0" smtClean="0"/>
              <a:t> </a:t>
            </a:r>
            <a:r>
              <a:rPr lang="el-GR" baseline="0" dirty="0" smtClean="0"/>
              <a:t>αντιδρά με μια </a:t>
            </a:r>
            <a:r>
              <a:rPr lang="el-GR" b="1" u="sng" baseline="0" dirty="0" err="1" smtClean="0"/>
              <a:t>φορμαλδεύδη</a:t>
            </a:r>
            <a:r>
              <a:rPr lang="el-GR" baseline="0" dirty="0" smtClean="0"/>
              <a:t> παρουσία </a:t>
            </a:r>
            <a:r>
              <a:rPr lang="en-US" b="1" u="sng" baseline="0" dirty="0" smtClean="0"/>
              <a:t>H</a:t>
            </a:r>
            <a:r>
              <a:rPr lang="en-US" b="1" u="sng" baseline="-25000" dirty="0" smtClean="0"/>
              <a:t>2</a:t>
            </a:r>
            <a:r>
              <a:rPr lang="en-US" b="1" u="sng" baseline="0" dirty="0" smtClean="0"/>
              <a:t>SO</a:t>
            </a:r>
            <a:r>
              <a:rPr lang="en-US" baseline="-25000" dirty="0" smtClean="0"/>
              <a:t>4</a:t>
            </a:r>
            <a:r>
              <a:rPr lang="en-US" baseline="0" dirty="0" smtClean="0"/>
              <a:t> </a:t>
            </a:r>
            <a:r>
              <a:rPr lang="el-GR" baseline="0" dirty="0" smtClean="0"/>
              <a:t>και μας δίνει το εξαμερές [5] </a:t>
            </a:r>
            <a:r>
              <a:rPr lang="en-US" b="1" u="sng" baseline="0" dirty="0" smtClean="0"/>
              <a:t>cucurbit[6]</a:t>
            </a:r>
            <a:r>
              <a:rPr lang="en-US" b="1" u="sng" baseline="0" dirty="0" err="1" smtClean="0"/>
              <a:t>uri</a:t>
            </a:r>
            <a:r>
              <a:rPr lang="en-US" baseline="0" dirty="0" err="1" smtClean="0"/>
              <a:t>l</a:t>
            </a:r>
            <a:r>
              <a:rPr lang="en-US" baseline="0" dirty="0" smtClean="0"/>
              <a:t>.(</a:t>
            </a:r>
            <a:r>
              <a:rPr lang="el-GR" baseline="0" dirty="0" smtClean="0"/>
              <a:t>πάνω από 110</a:t>
            </a:r>
            <a:r>
              <a:rPr lang="en-US" baseline="0" dirty="0" smtClean="0"/>
              <a:t>ᵒC)</a:t>
            </a:r>
          </a:p>
          <a:p>
            <a:r>
              <a:rPr lang="en-US" baseline="0" dirty="0" smtClean="0"/>
              <a:t>(urea or </a:t>
            </a:r>
            <a:r>
              <a:rPr lang="en-US" baseline="0" dirty="0" err="1" smtClean="0"/>
              <a:t>carbamide</a:t>
            </a:r>
            <a:r>
              <a:rPr lang="en-US" baseline="0" dirty="0" smtClean="0">
                <a:sym typeface="Wingdings" pitchFamily="2" charset="2"/>
              </a:rPr>
              <a:t></a:t>
            </a:r>
            <a:r>
              <a:rPr lang="el-GR" baseline="0" dirty="0" smtClean="0">
                <a:sym typeface="Wingdings" pitchFamily="2" charset="2"/>
              </a:rPr>
              <a:t>χημικό τύπο </a:t>
            </a:r>
            <a:r>
              <a:rPr lang="en-US" baseline="0" dirty="0" smtClean="0"/>
              <a:t>CO(NH</a:t>
            </a:r>
            <a:r>
              <a:rPr lang="en-US" baseline="-25000" dirty="0" smtClean="0"/>
              <a:t>2</a:t>
            </a:r>
            <a:r>
              <a:rPr lang="en-US" baseline="0" dirty="0" smtClean="0"/>
              <a:t>)</a:t>
            </a:r>
            <a:r>
              <a:rPr lang="en-US" baseline="-25000" dirty="0" smtClean="0"/>
              <a:t>2 </a:t>
            </a:r>
            <a:r>
              <a:rPr lang="el-GR" baseline="-25000" dirty="0" smtClean="0"/>
              <a:t> , </a:t>
            </a:r>
            <a:r>
              <a:rPr lang="el-GR" baseline="0" dirty="0" err="1" smtClean="0">
                <a:sym typeface="Wingdings" pitchFamily="2" charset="2"/>
              </a:rPr>
              <a:t>αμίδιο</a:t>
            </a:r>
            <a:r>
              <a:rPr lang="el-GR" baseline="0" dirty="0" smtClean="0">
                <a:sym typeface="Wingdings" pitchFamily="2" charset="2"/>
              </a:rPr>
              <a:t> με δύο –ΝΗ</a:t>
            </a:r>
            <a:r>
              <a:rPr lang="el-GR" baseline="-25000" dirty="0" smtClean="0">
                <a:sym typeface="Wingdings" pitchFamily="2" charset="2"/>
              </a:rPr>
              <a:t>2</a:t>
            </a:r>
            <a:r>
              <a:rPr lang="el-GR" baseline="0" dirty="0" smtClean="0">
                <a:sym typeface="Wingdings" pitchFamily="2" charset="2"/>
              </a:rPr>
              <a:t>  ομάδες που συνδέονται με </a:t>
            </a:r>
            <a:r>
              <a:rPr lang="en-US" baseline="0" dirty="0" smtClean="0">
                <a:sym typeface="Wingdings" pitchFamily="2" charset="2"/>
              </a:rPr>
              <a:t>carbonyl group C=O)</a:t>
            </a:r>
          </a:p>
          <a:p>
            <a:r>
              <a:rPr lang="el-GR" baseline="0" dirty="0" smtClean="0">
                <a:sym typeface="Wingdings" pitchFamily="2" charset="2"/>
              </a:rPr>
              <a:t>Κανονικά  </a:t>
            </a:r>
            <a:r>
              <a:rPr lang="el-GR" baseline="0" dirty="0" err="1" smtClean="0">
                <a:sym typeface="Wingdings" pitchFamily="2" charset="2"/>
              </a:rPr>
              <a:t>πολυδραστικά</a:t>
            </a:r>
            <a:r>
              <a:rPr lang="el-GR" baseline="0" dirty="0" smtClean="0">
                <a:sym typeface="Wingdings" pitchFamily="2" charset="2"/>
              </a:rPr>
              <a:t> μονομερή όπως [3] μπορούν να υποστούν μια σειρά αντιδράσεων πολυμερισμού δίνοντας διάφορα προϊόντα , όμως λόγω της δομής που ευνοεί να αυξάνει το μόριο την εσωτερική του ενέργεια και λόγω των δεσμών υδρογόνου που σχηματίζονται τελικά το εξαμερές είναι το μόνο προϊόν που απομονώνεται.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Τελικά</a:t>
            </a:r>
            <a:r>
              <a:rPr lang="el-GR" baseline="0" dirty="0" smtClean="0"/>
              <a:t> το 2005 κατάφεραν να απομονώσουν το </a:t>
            </a:r>
            <a:r>
              <a:rPr lang="en-US" baseline="0" dirty="0" smtClean="0"/>
              <a:t>CB[10] </a:t>
            </a:r>
            <a:r>
              <a:rPr lang="el-GR" baseline="0" dirty="0" smtClean="0"/>
              <a:t>με έναν άλλο τρόπο καθώς ήταν πολύ ισχυρά δεσμευμένο μέσα στο </a:t>
            </a:r>
            <a:r>
              <a:rPr lang="en-US" baseline="0" dirty="0" smtClean="0"/>
              <a:t>CB[</a:t>
            </a:r>
            <a:r>
              <a:rPr lang="el-GR" baseline="0" dirty="0" smtClean="0"/>
              <a:t>5</a:t>
            </a:r>
            <a:r>
              <a:rPr lang="en-US" baseline="0" dirty="0" smtClean="0"/>
              <a:t>] </a:t>
            </a:r>
            <a:r>
              <a:rPr lang="el-GR" baseline="0" dirty="0" smtClean="0"/>
              <a:t>. Ουσιαστικά έβαλαν στο εσωτερικό του ένα </a:t>
            </a:r>
            <a:r>
              <a:rPr lang="el-GR" baseline="0" dirty="0" err="1" smtClean="0"/>
              <a:t>διάμινο</a:t>
            </a:r>
            <a:r>
              <a:rPr lang="el-GR" baseline="0" dirty="0" smtClean="0"/>
              <a:t> αντιδραστήριο </a:t>
            </a:r>
            <a:r>
              <a:rPr lang="en-US" baseline="0" dirty="0" smtClean="0"/>
              <a:t>,melamine</a:t>
            </a:r>
            <a:r>
              <a:rPr lang="el-GR" baseline="0" dirty="0" smtClean="0"/>
              <a:t> ως </a:t>
            </a:r>
            <a:r>
              <a:rPr lang="en-US" baseline="0" dirty="0" smtClean="0"/>
              <a:t>guest</a:t>
            </a:r>
            <a:r>
              <a:rPr lang="el-GR" baseline="0" dirty="0" smtClean="0"/>
              <a:t>, και στη συνέχεια διαχωρίστηκε από το </a:t>
            </a:r>
            <a:r>
              <a:rPr lang="en-US" baseline="0" dirty="0" smtClean="0"/>
              <a:t>CB[10</a:t>
            </a:r>
            <a:r>
              <a:rPr lang="en-US" baseline="0" dirty="0" smtClean="0"/>
              <a:t>].</a:t>
            </a:r>
            <a:endParaRPr lang="el-GR" baseline="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</a:t>
            </a:r>
            <a:r>
              <a:rPr lang="en-US" dirty="0" smtClean="0">
                <a:sym typeface="Wingdings" pitchFamily="2" charset="2"/>
              </a:rPr>
              <a:t>1-adamantylamine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Caspase-9 /CASP-9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l-GR" dirty="0" smtClean="0"/>
              <a:t>ένζυμο το </a:t>
            </a:r>
            <a:r>
              <a:rPr lang="el-GR" dirty="0" err="1" smtClean="0"/>
              <a:t>οποιο</a:t>
            </a:r>
            <a:r>
              <a:rPr lang="el-GR" baseline="0" dirty="0" smtClean="0"/>
              <a:t> βρίσκεται σε διάφορους ιστούς θηλαστικών και είναι υπεύθυνο για την ενεργοποίηση </a:t>
            </a:r>
            <a:r>
              <a:rPr lang="el-GR" baseline="0" dirty="0" err="1" smtClean="0"/>
              <a:t>αποπτωτικών</a:t>
            </a:r>
            <a:r>
              <a:rPr lang="el-GR" baseline="0" dirty="0" smtClean="0"/>
              <a:t> μονοπατιών</a:t>
            </a:r>
            <a:r>
              <a:rPr lang="el-GR" dirty="0" smtClean="0"/>
              <a:t> </a:t>
            </a:r>
          </a:p>
          <a:p>
            <a:r>
              <a:rPr lang="en-US" sz="1200" dirty="0" smtClean="0"/>
              <a:t>BCA</a:t>
            </a:r>
            <a:r>
              <a:rPr lang="el-GR" sz="1200" dirty="0" smtClean="0">
                <a:sym typeface="Wingdings" pitchFamily="2" charset="2"/>
              </a:rPr>
              <a:t></a:t>
            </a:r>
            <a:r>
              <a:rPr lang="en-US" sz="1200" dirty="0" smtClean="0">
                <a:sym typeface="Wingdings" pitchFamily="2" charset="2"/>
              </a:rPr>
              <a:t>bovine</a:t>
            </a:r>
            <a:r>
              <a:rPr lang="en-US" sz="1200" baseline="0" dirty="0" smtClean="0">
                <a:sym typeface="Wingdings" pitchFamily="2" charset="2"/>
              </a:rPr>
              <a:t> carbonic </a:t>
            </a:r>
            <a:r>
              <a:rPr lang="en-US" sz="1200" baseline="0" dirty="0" err="1" smtClean="0">
                <a:sym typeface="Wingdings" pitchFamily="2" charset="2"/>
              </a:rPr>
              <a:t>anydrace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dirty="0" smtClean="0">
                <a:sym typeface="Wingdings" pitchFamily="2" charset="2"/>
              </a:rPr>
              <a:t>trans-1,2-bis(4-pyridyl)ethylene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dihydrochloride</a:t>
            </a:r>
            <a:r>
              <a:rPr lang="en-US" baseline="0" dirty="0" smtClean="0">
                <a:sym typeface="Wingdings" pitchFamily="2" charset="2"/>
              </a:rPr>
              <a:t> (4-BPE.2HCl)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A7314-0D18-417E-A5CC-078E2C4541F4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9DA0-EA02-42C7-A974-9DE53C600B8F}" type="datetimeFigureOut">
              <a:rPr lang="el-GR" smtClean="0"/>
              <a:pPr/>
              <a:t>27/5/2019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98CA8-0C6F-41F7-8F6F-1F7FF4ECBD9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ubs.rsc.org/en/content/articlelanding/2006/cc/b601959e" TargetMode="External"/><Relationship Id="rId3" Type="http://schemas.openxmlformats.org/officeDocument/2006/relationships/hyperlink" Target="https://www.ncbi.nlm.nih.gov/pubmed/16052668" TargetMode="External"/><Relationship Id="rId7" Type="http://schemas.openxmlformats.org/officeDocument/2006/relationships/hyperlink" Target="https://communities.acs.org/blogs/cbs/2010/08/05/cucurbituril" TargetMode="External"/><Relationship Id="rId2" Type="http://schemas.openxmlformats.org/officeDocument/2006/relationships/hyperlink" Target="https://pubs.acs.org/doi/10.1021/ja00414a0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s.rsc.org/en/content/articlelanding/2005/cc/b508458j/unauth" TargetMode="External"/><Relationship Id="rId5" Type="http://schemas.openxmlformats.org/officeDocument/2006/relationships/hyperlink" Target="https://www.tandfonline.com/doi/abs/10.1080/10610278.2016.1178746" TargetMode="External"/><Relationship Id="rId10" Type="http://schemas.openxmlformats.org/officeDocument/2006/relationships/hyperlink" Target="https://pubs.acs.org/doi/abs/10.1021/ja056988k" TargetMode="External"/><Relationship Id="rId4" Type="http://schemas.openxmlformats.org/officeDocument/2006/relationships/hyperlink" Target="https://onlinelibrary.wiley.com/doi/abs/10.1002/ijch.201700105" TargetMode="External"/><Relationship Id="rId9" Type="http://schemas.openxmlformats.org/officeDocument/2006/relationships/hyperlink" Target="https://pubs.rsc.org/en/content/articlelanding/2005/ob/b504487a/unauth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cucurbiturils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81000" y="404664"/>
            <a:ext cx="8458200" cy="4395936"/>
          </a:xfrm>
        </p:spPr>
        <p:txBody>
          <a:bodyPr>
            <a:normAutofit/>
          </a:bodyPr>
          <a:lstStyle/>
          <a:p>
            <a:r>
              <a:rPr lang="el-GR" u="sng" dirty="0" smtClean="0"/>
              <a:t>ΥΠΕΡΜΟΡΙΑΚΗ ΧΗΜΕΙΑ </a:t>
            </a:r>
          </a:p>
          <a:p>
            <a:r>
              <a:rPr lang="el-GR" dirty="0" err="1" smtClean="0"/>
              <a:t>Υπ.Καθαγητής</a:t>
            </a:r>
            <a:r>
              <a:rPr lang="el-GR" dirty="0" smtClean="0"/>
              <a:t> 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 err="1" smtClean="0"/>
              <a:t>Κουτσολέλος</a:t>
            </a:r>
            <a:r>
              <a:rPr lang="el-GR" dirty="0" smtClean="0"/>
              <a:t> Αθανάσιος</a:t>
            </a:r>
          </a:p>
          <a:p>
            <a:r>
              <a:rPr lang="el-GR" dirty="0" err="1" smtClean="0"/>
              <a:t>Πετρουλάκη</a:t>
            </a:r>
            <a:r>
              <a:rPr lang="el-GR" dirty="0" smtClean="0"/>
              <a:t> Χαρά                                        ΑΜ</a:t>
            </a:r>
            <a:r>
              <a:rPr lang="en-US" dirty="0" smtClean="0"/>
              <a:t>:</a:t>
            </a:r>
            <a:r>
              <a:rPr lang="el-GR" dirty="0" smtClean="0"/>
              <a:t>1016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140968"/>
            <a:ext cx="37444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b) </a:t>
            </a:r>
            <a:r>
              <a:rPr lang="en-US" b="1" i="1" u="sng" dirty="0" smtClean="0"/>
              <a:t>drug-delivery:</a:t>
            </a:r>
          </a:p>
          <a:p>
            <a:pPr algn="ctr">
              <a:buNone/>
            </a:pPr>
            <a:r>
              <a:rPr lang="en-US" sz="2000" dirty="0" smtClean="0"/>
              <a:t>CB[n]s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err="1" smtClean="0">
                <a:sym typeface="Wingdings" pitchFamily="2" charset="2"/>
              </a:rPr>
              <a:t>υπερμοριακής</a:t>
            </a:r>
            <a:r>
              <a:rPr lang="el-GR" sz="2000" dirty="0" smtClean="0">
                <a:sym typeface="Wingdings" pitchFamily="2" charset="2"/>
              </a:rPr>
              <a:t> χημείας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βελτιώνουν τη δράση φαρμάκων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</a:t>
            </a:r>
          </a:p>
          <a:p>
            <a:pPr algn="ctr">
              <a:buNone/>
            </a:pPr>
            <a:r>
              <a:rPr lang="el-GR" sz="2000" dirty="0" smtClean="0">
                <a:sym typeface="Wingdings" pitchFamily="2" charset="2"/>
              </a:rPr>
              <a:t>χρήσιμα </a:t>
            </a:r>
            <a:r>
              <a:rPr lang="en-US" sz="2000" dirty="0" smtClean="0">
                <a:sym typeface="Wingdings" pitchFamily="2" charset="2"/>
              </a:rPr>
              <a:t>hosts</a:t>
            </a:r>
            <a:r>
              <a:rPr lang="el-GR" sz="2000" dirty="0" smtClean="0">
                <a:sym typeface="Wingdings" pitchFamily="2" charset="2"/>
              </a:rPr>
              <a:t>εφαρμογές </a:t>
            </a:r>
            <a:r>
              <a:rPr lang="en-US" sz="2000" dirty="0" smtClean="0">
                <a:sym typeface="Wingdings" pitchFamily="2" charset="2"/>
              </a:rPr>
              <a:t>in drug delivery</a:t>
            </a:r>
            <a:r>
              <a:rPr lang="el-GR" sz="2000" dirty="0" smtClean="0">
                <a:sym typeface="Wingdings" pitchFamily="2" charset="2"/>
              </a:rPr>
              <a:t> 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698477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6612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     Drug activities tuned by CB[7]-based </a:t>
            </a:r>
            <a:r>
              <a:rPr lang="en-US" sz="1200" dirty="0" err="1" smtClean="0"/>
              <a:t>supramolecular</a:t>
            </a:r>
            <a:r>
              <a:rPr lang="en-US" sz="1200" dirty="0" smtClean="0"/>
              <a:t> </a:t>
            </a:r>
            <a:r>
              <a:rPr lang="en-US" sz="1200" dirty="0" err="1" smtClean="0"/>
              <a:t>PEGylation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-Αλλαγή Ν-τερματικού άκρου της </a:t>
            </a:r>
            <a:r>
              <a:rPr lang="en-US" sz="2000" dirty="0" err="1" smtClean="0">
                <a:sym typeface="Wingdings" pitchFamily="2" charset="2"/>
              </a:rPr>
              <a:t>Phe</a:t>
            </a:r>
            <a:r>
              <a:rPr lang="el-GR" sz="2000" dirty="0" smtClean="0">
                <a:sym typeface="Wingdings" pitchFamily="2" charset="2"/>
              </a:rPr>
              <a:t> με</a:t>
            </a:r>
            <a:r>
              <a:rPr lang="en-US" sz="2000" dirty="0" smtClean="0">
                <a:sym typeface="Wingdings" pitchFamily="2" charset="2"/>
              </a:rPr>
              <a:t> CB[7]-PEG            </a:t>
            </a:r>
            <a:r>
              <a:rPr lang="el-GR" sz="2000" dirty="0" smtClean="0">
                <a:sym typeface="Wingdings" pitchFamily="2" charset="2"/>
              </a:rPr>
              <a:t>-</a:t>
            </a:r>
            <a:r>
              <a:rPr lang="en-US" sz="2000" dirty="0" smtClean="0">
                <a:sym typeface="Wingdings" pitchFamily="2" charset="2"/>
              </a:rPr>
              <a:t>  </a:t>
            </a:r>
            <a:r>
              <a:rPr lang="el-GR" sz="2000" dirty="0" smtClean="0">
                <a:sym typeface="Wingdings" pitchFamily="2" charset="2"/>
              </a:rPr>
              <a:t>Ελεγχόμενη δράση 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                                  </a:t>
            </a:r>
            <a:r>
              <a:rPr lang="en-US" sz="2000" dirty="0" smtClean="0">
                <a:sym typeface="Wingdings" pitchFamily="2" charset="2"/>
              </a:rPr>
              <a:t>          </a:t>
            </a:r>
            <a:r>
              <a:rPr lang="el-GR" sz="2000" dirty="0" smtClean="0">
                <a:sym typeface="Wingdings" pitchFamily="2" charset="2"/>
              </a:rPr>
              <a:t>φαρμάκου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-Μεγαλύτερης ακτίνας </a:t>
            </a:r>
            <a:r>
              <a:rPr lang="en-US" sz="2000" dirty="0" err="1" smtClean="0">
                <a:sym typeface="Wingdings" pitchFamily="2" charset="2"/>
              </a:rPr>
              <a:t>cucurbiturils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όπως </a:t>
            </a:r>
            <a:r>
              <a:rPr lang="en-US" sz="2000" dirty="0" smtClean="0">
                <a:sym typeface="Wingdings" pitchFamily="2" charset="2"/>
              </a:rPr>
              <a:t>CB[8]</a:t>
            </a:r>
            <a:r>
              <a:rPr lang="el-GR" sz="2000" dirty="0" smtClean="0">
                <a:sym typeface="Wingdings" pitchFamily="2" charset="2"/>
              </a:rPr>
              <a:t>                 - Βελτίωση δράσης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                        </a:t>
            </a:r>
            <a:r>
              <a:rPr lang="en-US" sz="2000" dirty="0" smtClean="0">
                <a:sym typeface="Wingdings" pitchFamily="2" charset="2"/>
              </a:rPr>
              <a:t>        </a:t>
            </a:r>
            <a:r>
              <a:rPr lang="el-GR" sz="2000" dirty="0" smtClean="0">
                <a:sym typeface="Wingdings" pitchFamily="2" charset="2"/>
              </a:rPr>
              <a:t> μέσω αναδιάταξης δομής  </a:t>
            </a: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sym typeface="Wingdings" pitchFamily="2" charset="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511256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Δεξιό άγκιστρο"/>
          <p:cNvSpPr/>
          <p:nvPr/>
        </p:nvSpPr>
        <p:spPr>
          <a:xfrm>
            <a:off x="5580112" y="4869160"/>
            <a:ext cx="1008112" cy="115212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</a:t>
            </a:r>
            <a:r>
              <a:rPr lang="el-GR" dirty="0" smtClean="0"/>
              <a:t>ές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904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Gold </a:t>
            </a:r>
            <a:r>
              <a:rPr lang="en-US" sz="2800" dirty="0" err="1" smtClean="0"/>
              <a:t>nanoparticles</a:t>
            </a:r>
            <a:r>
              <a:rPr lang="en-US" sz="2800" dirty="0" smtClean="0"/>
              <a:t>- </a:t>
            </a:r>
            <a:r>
              <a:rPr lang="en-US" sz="2800" dirty="0" err="1" smtClean="0"/>
              <a:t>AuNP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l-GR" sz="2000" dirty="0" smtClean="0"/>
              <a:t>Α)Τροποποιήσεις 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-τμήμα υδροφοβικού </a:t>
            </a:r>
            <a:r>
              <a:rPr lang="el-GR" sz="2000" dirty="0" err="1" smtClean="0"/>
              <a:t>αλκανίου</a:t>
            </a:r>
            <a:r>
              <a:rPr lang="en-US" sz="2000" dirty="0" smtClean="0"/>
              <a:t>             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-τμήμα </a:t>
            </a:r>
            <a:r>
              <a:rPr lang="el-GR" sz="2000" dirty="0" err="1" smtClean="0"/>
              <a:t>βιοσυμβατού</a:t>
            </a:r>
            <a:r>
              <a:rPr lang="el-GR" sz="2000" dirty="0" smtClean="0"/>
              <a:t> πολυαιθυλενίου</a:t>
            </a:r>
            <a:r>
              <a:rPr lang="en-US" sz="2000" dirty="0" smtClean="0"/>
              <a:t>    AuNP-NH</a:t>
            </a:r>
            <a:r>
              <a:rPr lang="en-US" sz="2000" baseline="-25000" dirty="0" smtClean="0"/>
              <a:t>2</a:t>
            </a:r>
          </a:p>
          <a:p>
            <a:pPr>
              <a:buNone/>
            </a:pPr>
            <a:r>
              <a:rPr lang="el-GR" sz="2000" dirty="0" smtClean="0"/>
              <a:t>-</a:t>
            </a:r>
            <a:r>
              <a:rPr lang="en-US" sz="2000" dirty="0" err="1" smtClean="0"/>
              <a:t>diaminohexane</a:t>
            </a:r>
            <a:r>
              <a:rPr lang="en-US" sz="2000" dirty="0" smtClean="0"/>
              <a:t>-ended group                  </a:t>
            </a:r>
            <a:r>
              <a:rPr lang="el-GR" sz="2000" dirty="0" smtClean="0"/>
              <a:t>ως </a:t>
            </a:r>
            <a:r>
              <a:rPr lang="en-US" sz="2000" dirty="0" smtClean="0"/>
              <a:t>guest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2000" dirty="0" smtClean="0"/>
              <a:t>Λειτουργία του </a:t>
            </a:r>
            <a:r>
              <a:rPr lang="en-US" sz="2000" dirty="0" smtClean="0"/>
              <a:t>CB[7] </a:t>
            </a:r>
            <a:r>
              <a:rPr lang="el-GR" sz="2000" dirty="0" smtClean="0"/>
              <a:t>ως </a:t>
            </a:r>
            <a:r>
              <a:rPr lang="en-US" sz="2000" dirty="0" smtClean="0"/>
              <a:t>host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AuNP-NH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-CB[7]</a:t>
            </a:r>
            <a:endParaRPr lang="en-US" sz="2000" baseline="-25000" dirty="0" smtClean="0"/>
          </a:p>
          <a:p>
            <a:pPr>
              <a:buNone/>
            </a:pPr>
            <a:endParaRPr lang="el-GR" sz="2000" baseline="-25000" dirty="0" smtClean="0"/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</a:t>
            </a:r>
            <a:r>
              <a:rPr lang="el-GR" sz="2000" u="sng" dirty="0" smtClean="0">
                <a:sym typeface="Wingdings" pitchFamily="2" charset="2"/>
              </a:rPr>
              <a:t>μη τοξικά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Αν όμως ενσωματωθούν σωματίδια </a:t>
            </a:r>
            <a:r>
              <a:rPr lang="en-US" sz="2000" dirty="0" smtClean="0">
                <a:sym typeface="Wingdings" pitchFamily="2" charset="2"/>
              </a:rPr>
              <a:t>ADA</a:t>
            </a:r>
            <a:r>
              <a:rPr lang="el-GR" sz="2000" dirty="0" smtClean="0">
                <a:sym typeface="Wingdings" pitchFamily="2" charset="2"/>
              </a:rPr>
              <a:t> 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</a:t>
            </a:r>
            <a:r>
              <a:rPr lang="el-GR" sz="2000" u="sng" dirty="0" smtClean="0">
                <a:sym typeface="Wingdings" pitchFamily="2" charset="2"/>
              </a:rPr>
              <a:t>τοξικά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Β)αντικατάσταση του </a:t>
            </a:r>
            <a:r>
              <a:rPr lang="en-US" sz="2000" dirty="0" err="1" smtClean="0"/>
              <a:t>diaminohexane</a:t>
            </a:r>
            <a:r>
              <a:rPr lang="en-US" sz="2000" dirty="0" smtClean="0"/>
              <a:t>-ended 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group </a:t>
            </a:r>
            <a:r>
              <a:rPr lang="el-GR" sz="2000" dirty="0" smtClean="0"/>
              <a:t>με το ίδιο το </a:t>
            </a:r>
            <a:r>
              <a:rPr lang="en-US" sz="2000" dirty="0" smtClean="0"/>
              <a:t>CB[7]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ενδοκυτταρική 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κατάλυση  στερεοχημικές παρεμποδίσεις               </a:t>
            </a:r>
            <a:r>
              <a:rPr lang="en-US" sz="1200" dirty="0" smtClean="0"/>
              <a:t>Drug delivery system tuned by CB[n]s.</a:t>
            </a:r>
            <a:endParaRPr lang="el-GR" sz="1200" dirty="0" smtClean="0">
              <a:sym typeface="Wingdings" pitchFamily="2" charset="2"/>
            </a:endParaRPr>
          </a:p>
          <a:p>
            <a:pPr>
              <a:buNone/>
            </a:pPr>
            <a:endParaRPr lang="el-GR" sz="2000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24744"/>
            <a:ext cx="377991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Δεξιό άγκιστρο"/>
          <p:cNvSpPr/>
          <p:nvPr/>
        </p:nvSpPr>
        <p:spPr>
          <a:xfrm>
            <a:off x="4067944" y="2060848"/>
            <a:ext cx="144016" cy="8640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2339752" y="4005064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>
            <a:off x="2339752" y="5013176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66124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c) </a:t>
            </a:r>
            <a:r>
              <a:rPr lang="el-GR" u="sng" dirty="0" smtClean="0"/>
              <a:t>Βελτίωση και έλεγχος της </a:t>
            </a:r>
            <a:r>
              <a:rPr lang="el-GR" b="1" i="1" u="sng" dirty="0" smtClean="0"/>
              <a:t>δράσης πρωτεϊνών</a:t>
            </a:r>
            <a:r>
              <a:rPr lang="en-US" b="1" i="1" u="sng" dirty="0" smtClean="0"/>
              <a:t>:</a:t>
            </a:r>
          </a:p>
          <a:p>
            <a:pPr>
              <a:buNone/>
            </a:pPr>
            <a:r>
              <a:rPr lang="el-GR" sz="2000" dirty="0" smtClean="0"/>
              <a:t>Όταν αμινοξέα ή πεπτίδια(όπως </a:t>
            </a:r>
            <a:r>
              <a:rPr lang="en-US" sz="2000" dirty="0" err="1" smtClean="0"/>
              <a:t>Trp</a:t>
            </a:r>
            <a:r>
              <a:rPr lang="en-US" sz="2000" dirty="0" smtClean="0"/>
              <a:t>, </a:t>
            </a:r>
            <a:r>
              <a:rPr lang="en-US" sz="2000" dirty="0" err="1" smtClean="0"/>
              <a:t>Phe</a:t>
            </a:r>
            <a:r>
              <a:rPr lang="en-US" sz="2000" dirty="0" smtClean="0"/>
              <a:t>, Tyr, FGG, WGG</a:t>
            </a:r>
            <a:r>
              <a:rPr lang="el-GR" sz="2000" dirty="0" smtClean="0"/>
              <a:t>) καταφέρουν να ενσωματωθούν στα Ν-τελικά άκρα πρωτεϊνών </a:t>
            </a:r>
          </a:p>
          <a:p>
            <a:pPr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000" dirty="0" smtClean="0"/>
              <a:t>Λειτουργία </a:t>
            </a:r>
            <a:r>
              <a:rPr lang="en-US" sz="2000" dirty="0" smtClean="0"/>
              <a:t>CB[n]s </a:t>
            </a:r>
            <a:r>
              <a:rPr lang="el-GR" sz="2000" dirty="0" smtClean="0"/>
              <a:t>ως γέφυρα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Ένωση δύο πρωτεϊνών ή δημιουργία </a:t>
            </a:r>
            <a:r>
              <a:rPr lang="en-US" sz="2000" dirty="0" smtClean="0"/>
              <a:t>protein assemblies </a:t>
            </a:r>
            <a:r>
              <a:rPr lang="el-GR" sz="2000" dirty="0" smtClean="0"/>
              <a:t>πάνω σε επιφάνειες</a:t>
            </a:r>
          </a:p>
          <a:p>
            <a:pPr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800" dirty="0" smtClean="0"/>
              <a:t>Ενεργοποίηση </a:t>
            </a:r>
            <a:r>
              <a:rPr lang="el-GR" sz="2800" dirty="0" err="1" smtClean="0"/>
              <a:t>ενζυματικών</a:t>
            </a:r>
            <a:r>
              <a:rPr lang="el-GR" sz="2800" dirty="0" smtClean="0"/>
              <a:t> αντιδράσεων </a:t>
            </a:r>
          </a:p>
          <a:p>
            <a:pPr>
              <a:buNone/>
            </a:pPr>
            <a:r>
              <a:rPr lang="el-GR" sz="2000" dirty="0" smtClean="0"/>
              <a:t> </a:t>
            </a:r>
          </a:p>
          <a:p>
            <a:pPr>
              <a:buNone/>
            </a:pPr>
            <a:r>
              <a:rPr lang="el-GR" sz="2000" dirty="0" smtClean="0"/>
              <a:t>Απαιτούν ύπαρξη </a:t>
            </a:r>
            <a:r>
              <a:rPr lang="el-GR" sz="2000" dirty="0" err="1" smtClean="0"/>
              <a:t>συμπαραγόντων</a:t>
            </a:r>
            <a:r>
              <a:rPr lang="el-GR" sz="2000" dirty="0" smtClean="0"/>
              <a:t>                     διάφορα </a:t>
            </a:r>
            <a:r>
              <a:rPr lang="en-US" sz="2000" dirty="0" err="1" smtClean="0"/>
              <a:t>cucurbiturils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el-GR" sz="2000" dirty="0" smtClean="0"/>
              <a:t>και αντιδράσεων </a:t>
            </a:r>
            <a:r>
              <a:rPr lang="el-GR" sz="2000" dirty="0" err="1" smtClean="0"/>
              <a:t>διμερισμού</a:t>
            </a:r>
            <a:r>
              <a:rPr lang="el-GR" sz="2000" dirty="0" smtClean="0"/>
              <a:t>                             κατάλληλο </a:t>
            </a:r>
            <a:r>
              <a:rPr lang="en-US" sz="2000" dirty="0" smtClean="0"/>
              <a:t>driving force </a:t>
            </a:r>
            <a:r>
              <a:rPr lang="el-GR" sz="2000" dirty="0" smtClean="0"/>
              <a:t>για </a:t>
            </a:r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</a:t>
            </a:r>
            <a:r>
              <a:rPr lang="el-GR" sz="2000" dirty="0" err="1" smtClean="0"/>
              <a:t>ενζυματικές</a:t>
            </a:r>
            <a:r>
              <a:rPr lang="el-GR" sz="2000" dirty="0" smtClean="0"/>
              <a:t> αντιδράσεις</a:t>
            </a: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211960" y="249289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4211960" y="3140968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- Ορθογώνιο"/>
          <p:cNvSpPr/>
          <p:nvPr/>
        </p:nvSpPr>
        <p:spPr>
          <a:xfrm>
            <a:off x="1619672" y="4365104"/>
            <a:ext cx="612068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3995936" y="5445224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a</a:t>
            </a:r>
            <a:r>
              <a:rPr lang="el-GR" sz="2000" dirty="0" smtClean="0"/>
              <a:t>)</a:t>
            </a:r>
            <a:r>
              <a:rPr lang="en-US" sz="2000" u="sng" dirty="0" smtClean="0"/>
              <a:t>CB[8]-based </a:t>
            </a:r>
            <a:r>
              <a:rPr lang="el-GR" sz="2000" u="sng" dirty="0" smtClean="0"/>
              <a:t>μεθόδους </a:t>
            </a:r>
            <a:r>
              <a:rPr lang="el-GR" sz="2000" u="sng" dirty="0" err="1" smtClean="0"/>
              <a:t>διμερισμού</a:t>
            </a:r>
            <a:r>
              <a:rPr lang="el-GR" sz="2000" u="sng" dirty="0" smtClean="0"/>
              <a:t> και ενεργοποίησης της </a:t>
            </a:r>
            <a:r>
              <a:rPr lang="el-GR" sz="2000" u="sng" dirty="0" err="1" smtClean="0"/>
              <a:t>ενζυματικής</a:t>
            </a:r>
            <a:r>
              <a:rPr lang="el-GR" sz="2000" u="sng" dirty="0" smtClean="0"/>
              <a:t> δράσης</a:t>
            </a:r>
            <a:r>
              <a:rPr lang="en-US" sz="2000" u="sng" dirty="0" smtClean="0"/>
              <a:t> </a:t>
            </a:r>
            <a:r>
              <a:rPr lang="el-GR" sz="2000" dirty="0" smtClean="0"/>
              <a:t>                      </a:t>
            </a:r>
            <a:r>
              <a:rPr lang="el-GR" sz="2000" u="sng" dirty="0" smtClean="0"/>
              <a:t>  </a:t>
            </a:r>
            <a:r>
              <a:rPr lang="en-US" sz="2000" u="sng" dirty="0" smtClean="0"/>
              <a:t>CASP-9</a:t>
            </a:r>
            <a:r>
              <a:rPr lang="el-GR" sz="2000" u="sng" dirty="0" smtClean="0"/>
              <a:t> </a:t>
            </a:r>
            <a:r>
              <a:rPr lang="en-US" sz="2000" u="sng" dirty="0" smtClean="0"/>
              <a:t>     </a:t>
            </a:r>
          </a:p>
          <a:p>
            <a:pPr>
              <a:buNone/>
            </a:pPr>
            <a:r>
              <a:rPr lang="en-US" sz="2000" dirty="0" smtClean="0"/>
              <a:t>FGG </a:t>
            </a:r>
            <a:r>
              <a:rPr lang="el-GR" sz="2000" dirty="0" smtClean="0"/>
              <a:t>ή </a:t>
            </a:r>
            <a:r>
              <a:rPr lang="en-US" sz="2000" dirty="0" smtClean="0"/>
              <a:t>GGF </a:t>
            </a:r>
            <a:r>
              <a:rPr lang="el-GR" sz="2000" dirty="0" smtClean="0"/>
              <a:t>ενσωματωθούν στα Ν-τελικά άκρα </a:t>
            </a:r>
          </a:p>
          <a:p>
            <a:pPr>
              <a:buNone/>
            </a:pPr>
            <a:r>
              <a:rPr lang="el-GR" sz="2000" dirty="0" smtClean="0"/>
              <a:t>του </a:t>
            </a:r>
            <a:r>
              <a:rPr lang="en-US" sz="2000" dirty="0" smtClean="0"/>
              <a:t>CASP-9, </a:t>
            </a:r>
            <a:r>
              <a:rPr lang="el-GR" sz="2000" dirty="0" smtClean="0"/>
              <a:t>το </a:t>
            </a:r>
            <a:r>
              <a:rPr lang="en-US" sz="2000" dirty="0" smtClean="0"/>
              <a:t>CB[8]</a:t>
            </a:r>
            <a:r>
              <a:rPr lang="el-GR" sz="2000" dirty="0" smtClean="0"/>
              <a:t> λειτουργεί ως γέφυρα αυτών 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Αύξηση της </a:t>
            </a:r>
            <a:r>
              <a:rPr lang="el-GR" sz="2000" dirty="0" err="1" smtClean="0"/>
              <a:t>ενεργότητας</a:t>
            </a:r>
            <a:r>
              <a:rPr lang="el-GR" sz="2000" dirty="0" smtClean="0"/>
              <a:t> της δράσης του ενζύμου</a:t>
            </a:r>
          </a:p>
          <a:p>
            <a:pPr>
              <a:buNone/>
            </a:pPr>
            <a:r>
              <a:rPr lang="el-GR" sz="2000" dirty="0" smtClean="0"/>
              <a:t>έως και 50 φορές λόγω </a:t>
            </a:r>
            <a:r>
              <a:rPr lang="el-GR" sz="2000" dirty="0" err="1" smtClean="0"/>
              <a:t>διμερισμού</a:t>
            </a:r>
            <a:endParaRPr lang="en-US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n-US" sz="2000" u="sng" dirty="0" smtClean="0"/>
              <a:t>b)CB[7]-based </a:t>
            </a:r>
            <a:r>
              <a:rPr lang="el-GR" sz="2000" u="sng" dirty="0" smtClean="0"/>
              <a:t>μέθοδος </a:t>
            </a:r>
            <a:r>
              <a:rPr lang="el-GR" sz="2000" u="sng" dirty="0" smtClean="0"/>
              <a:t>και καταστολέας ενζύμου.</a:t>
            </a:r>
            <a:endParaRPr lang="el-GR" sz="2000" u="sng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</a:t>
            </a:r>
            <a:endParaRPr lang="el-GR" sz="2000" u="sng" dirty="0" smtClean="0"/>
          </a:p>
          <a:p>
            <a:pPr>
              <a:buNone/>
            </a:pPr>
            <a:r>
              <a:rPr lang="en-US" sz="2000" dirty="0" smtClean="0"/>
              <a:t>   BCA </a:t>
            </a:r>
            <a:r>
              <a:rPr lang="el-GR" sz="2000" dirty="0" smtClean="0"/>
              <a:t>ένζυμο + </a:t>
            </a:r>
            <a:r>
              <a:rPr lang="en-US" sz="2000" dirty="0" smtClean="0"/>
              <a:t>two-faced </a:t>
            </a:r>
            <a:r>
              <a:rPr lang="el-GR" sz="2000" dirty="0" smtClean="0"/>
              <a:t>καταστολέα</a:t>
            </a:r>
            <a:r>
              <a:rPr lang="en-US" sz="2000" dirty="0" smtClean="0"/>
              <a:t>1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        καταστολή δράσης ενζύμου</a:t>
            </a:r>
          </a:p>
          <a:p>
            <a:pPr>
              <a:buNone/>
            </a:pPr>
            <a:r>
              <a:rPr lang="en-US" sz="2000" dirty="0" smtClean="0"/>
              <a:t>           </a:t>
            </a:r>
            <a:r>
              <a:rPr lang="el-GR" sz="2000" dirty="0" smtClean="0"/>
              <a:t>αν όμως ενσωματωθεί το </a:t>
            </a:r>
            <a:r>
              <a:rPr lang="en-US" sz="2000" dirty="0" smtClean="0"/>
              <a:t>CB[7]</a:t>
            </a:r>
            <a:r>
              <a:rPr lang="el-GR" sz="2000" dirty="0" smtClean="0"/>
              <a:t>στο ένα άκρο(</a:t>
            </a:r>
            <a:r>
              <a:rPr lang="en-US" sz="2000" dirty="0" err="1" smtClean="0"/>
              <a:t>Phe</a:t>
            </a:r>
            <a:r>
              <a:rPr lang="en-US" sz="2000" dirty="0" smtClean="0"/>
              <a:t>)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κ</a:t>
            </a:r>
            <a:r>
              <a:rPr lang="el-GR" sz="2000" dirty="0" err="1" smtClean="0"/>
              <a:t>αταστ</a:t>
            </a:r>
            <a:r>
              <a:rPr lang="en-US" sz="2000" dirty="0" smtClean="0"/>
              <a:t>o</a:t>
            </a:r>
            <a:r>
              <a:rPr lang="el-GR" sz="2000" dirty="0" err="1" smtClean="0"/>
              <a:t>λέα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l-GR" sz="2000" dirty="0" smtClean="0"/>
              <a:t>                                επαναδραστηριοποίηση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sz="2000" u="sng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7799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2627784" y="249289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>
            <a:off x="2603699" y="5057048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Ισοσκελές τρίγωνο"/>
          <p:cNvSpPr/>
          <p:nvPr/>
        </p:nvSpPr>
        <p:spPr>
          <a:xfrm>
            <a:off x="323528" y="5805264"/>
            <a:ext cx="216024" cy="4320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5892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d)</a:t>
            </a:r>
            <a:r>
              <a:rPr lang="el-GR" b="1" i="1" u="sng" dirty="0" smtClean="0"/>
              <a:t>Καταλύτες</a:t>
            </a:r>
            <a:r>
              <a:rPr lang="en-US" b="1" i="1" u="sng" dirty="0" smtClean="0"/>
              <a:t>:</a:t>
            </a: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000" dirty="0" smtClean="0"/>
              <a:t>CB[n]s </a:t>
            </a:r>
            <a:r>
              <a:rPr lang="el-GR" sz="2000" dirty="0" smtClean="0"/>
              <a:t>μεγάλης διαμέτρου, όπως </a:t>
            </a:r>
            <a:r>
              <a:rPr lang="en-US" sz="2000" u="sng" dirty="0" smtClean="0"/>
              <a:t>CB[</a:t>
            </a:r>
            <a:r>
              <a:rPr lang="el-GR" sz="2000" u="sng" dirty="0" smtClean="0"/>
              <a:t>8</a:t>
            </a:r>
            <a:r>
              <a:rPr lang="en-US" sz="2000" u="sng" dirty="0" smtClean="0"/>
              <a:t>]</a:t>
            </a:r>
            <a:r>
              <a:rPr lang="el-GR" sz="2000" dirty="0" smtClean="0"/>
              <a:t> λειτουργούν ως </a:t>
            </a:r>
            <a:r>
              <a:rPr lang="en-US" sz="2000" u="sng" dirty="0" smtClean="0"/>
              <a:t>templates </a:t>
            </a:r>
            <a:r>
              <a:rPr lang="el-GR" sz="2000" u="sng" dirty="0" smtClean="0"/>
              <a:t>για διάφορες ολεφίνες </a:t>
            </a:r>
            <a:r>
              <a:rPr lang="el-GR" sz="2000" dirty="0" smtClean="0">
                <a:sym typeface="Wingdings" pitchFamily="2" charset="2"/>
              </a:rPr>
              <a:t> καταλύσουν αντιδράσεις </a:t>
            </a:r>
            <a:r>
              <a:rPr lang="el-GR" sz="2000" u="sng" dirty="0" err="1" smtClean="0">
                <a:sym typeface="Wingdings" pitchFamily="2" charset="2"/>
              </a:rPr>
              <a:t>διμερισμού</a:t>
            </a:r>
            <a:r>
              <a:rPr lang="el-GR" sz="2000" dirty="0" smtClean="0">
                <a:sym typeface="Wingdings" pitchFamily="2" charset="2"/>
              </a:rPr>
              <a:t>  ένα μόνο </a:t>
            </a:r>
            <a:r>
              <a:rPr lang="el-GR" sz="2000" u="sng" dirty="0" smtClean="0">
                <a:sym typeface="Wingdings" pitchFamily="2" charset="2"/>
              </a:rPr>
              <a:t>διμερές</a:t>
            </a:r>
            <a:r>
              <a:rPr lang="el-GR" sz="2000" dirty="0" smtClean="0">
                <a:sym typeface="Wingdings" pitchFamily="2" charset="2"/>
              </a:rPr>
              <a:t>, ως κύριο προϊόν σε </a:t>
            </a:r>
            <a:r>
              <a:rPr lang="el-GR" sz="2000" u="sng" dirty="0" smtClean="0">
                <a:sym typeface="Wingdings" pitchFamily="2" charset="2"/>
              </a:rPr>
              <a:t>υδατικά διαλύματα</a:t>
            </a:r>
            <a:r>
              <a:rPr lang="el-GR" sz="2000" dirty="0" smtClean="0">
                <a:sym typeface="Wingdings" pitchFamily="2" charset="2"/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err="1" smtClean="0">
                <a:sym typeface="Wingdings" pitchFamily="2" charset="2"/>
              </a:rPr>
              <a:t>Διαλυτοποίηση</a:t>
            </a:r>
            <a:r>
              <a:rPr lang="el-GR" sz="2000" dirty="0" smtClean="0">
                <a:sym typeface="Wingdings" pitchFamily="2" charset="2"/>
              </a:rPr>
              <a:t> σε νερό των κρυστάλλων (</a:t>
            </a:r>
            <a:r>
              <a:rPr lang="en-US" sz="2000" dirty="0" smtClean="0">
                <a:sym typeface="Wingdings" pitchFamily="2" charset="2"/>
              </a:rPr>
              <a:t>host-guest complexes </a:t>
            </a:r>
            <a:r>
              <a:rPr lang="el-GR" sz="2000" dirty="0" smtClean="0">
                <a:sym typeface="Wingdings" pitchFamily="2" charset="2"/>
              </a:rPr>
              <a:t>σε 1</a:t>
            </a:r>
            <a:r>
              <a:rPr lang="en-US" sz="2000" dirty="0" smtClean="0">
                <a:sym typeface="Wingdings" pitchFamily="2" charset="2"/>
              </a:rPr>
              <a:t>:2)</a:t>
            </a:r>
            <a:r>
              <a:rPr lang="el-GR" sz="2000" dirty="0" smtClean="0">
                <a:sym typeface="Wingdings" pitchFamily="2" charset="2"/>
              </a:rPr>
              <a:t> και ακτινοβόληση</a:t>
            </a:r>
            <a:endParaRPr lang="en-US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endParaRPr lang="el-GR" sz="2000" dirty="0" smtClean="0"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sym typeface="Wingdings" pitchFamily="2" charset="2"/>
              </a:rPr>
              <a:t>Ένα κύριο προϊόν </a:t>
            </a:r>
            <a:r>
              <a:rPr lang="el-GR" sz="2000" dirty="0" err="1" smtClean="0">
                <a:sym typeface="Wingdings" pitchFamily="2" charset="2"/>
              </a:rPr>
              <a:t>διμερισμού</a:t>
            </a:r>
            <a:r>
              <a:rPr lang="en-US" sz="2000" dirty="0" smtClean="0">
                <a:sym typeface="Wingdings" pitchFamily="2" charset="2"/>
              </a:rPr>
              <a:t>: </a:t>
            </a:r>
            <a:r>
              <a:rPr lang="en-US" sz="2000" dirty="0" err="1" smtClean="0">
                <a:sym typeface="Wingdings" pitchFamily="2" charset="2"/>
              </a:rPr>
              <a:t>syn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err="1" smtClean="0">
                <a:sym typeface="Wingdings" pitchFamily="2" charset="2"/>
              </a:rPr>
              <a:t>dimers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l-GR" sz="2000" b="1" dirty="0" smtClean="0">
                <a:sym typeface="Wingdings" pitchFamily="2" charset="2"/>
              </a:rPr>
              <a:t>(5) 90%</a:t>
            </a:r>
            <a:endParaRPr lang="el-G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9928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- Ευθύγραμμο βέλος σύνδεσης"/>
          <p:cNvCxnSpPr/>
          <p:nvPr/>
        </p:nvCxnSpPr>
        <p:spPr>
          <a:xfrm>
            <a:off x="3347864" y="5661248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24744"/>
            <a:ext cx="8991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dirty="0" smtClean="0"/>
              <a:t>    δύο ολεφίνες σε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</a:t>
            </a:r>
            <a:r>
              <a:rPr lang="el-GR" sz="2000" dirty="0" smtClean="0"/>
              <a:t>-</a:t>
            </a:r>
            <a:r>
              <a:rPr lang="en-US" sz="2000" dirty="0" smtClean="0"/>
              <a:t>     -</a:t>
            </a:r>
            <a:r>
              <a:rPr lang="el-GR" sz="2000" dirty="0" smtClean="0"/>
              <a:t>παράλληλη διάταξη στο </a:t>
            </a:r>
            <a:r>
              <a:rPr lang="en-US" sz="2000" dirty="0" smtClean="0"/>
              <a:t>cavity </a:t>
            </a:r>
            <a:r>
              <a:rPr lang="el-GR" sz="2000" dirty="0" smtClean="0"/>
              <a:t>του </a:t>
            </a:r>
            <a:r>
              <a:rPr lang="en-US" sz="2000" dirty="0" smtClean="0"/>
              <a:t>CB[8]</a:t>
            </a: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                                                                            -σε απόσταση μεταξύ τους 4,8 </a:t>
            </a:r>
            <a:r>
              <a:rPr lang="en-US" sz="2000" dirty="0" smtClean="0"/>
              <a:t>Å</a:t>
            </a:r>
          </a:p>
          <a:p>
            <a:pPr>
              <a:buNone/>
            </a:pPr>
            <a:r>
              <a:rPr lang="el-GR" sz="1200" dirty="0" smtClean="0"/>
              <a:t>                                                                                                    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           </a:t>
            </a:r>
          </a:p>
          <a:p>
            <a:pPr>
              <a:buNone/>
            </a:pPr>
            <a:endParaRPr lang="el-GR" sz="1200" dirty="0" smtClean="0"/>
          </a:p>
          <a:p>
            <a:pPr>
              <a:buNone/>
            </a:pPr>
            <a:endParaRPr lang="el-GR" sz="1200" dirty="0" smtClean="0"/>
          </a:p>
          <a:p>
            <a:pPr>
              <a:buNone/>
            </a:pPr>
            <a:r>
              <a:rPr lang="en-US" sz="1200" dirty="0" smtClean="0"/>
              <a:t>X-Ray crystal structure showing two </a:t>
            </a:r>
            <a:r>
              <a:rPr lang="en-US" sz="1200" b="1" dirty="0" smtClean="0"/>
              <a:t>4-BPE-2HCl (1) </a:t>
            </a:r>
            <a:r>
              <a:rPr lang="en-US" sz="1200" dirty="0" smtClean="0"/>
              <a:t>molecules aligned in a slipped parallel fashion within CB[8].</a:t>
            </a:r>
            <a:endParaRPr lang="el-GR" sz="12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CB[6]</a:t>
            </a:r>
            <a:r>
              <a:rPr lang="en-US" sz="2000" dirty="0" smtClean="0">
                <a:sym typeface="Wingdings" pitchFamily="2" charset="2"/>
              </a:rPr>
              <a:t> 2 portals </a:t>
            </a:r>
            <a:r>
              <a:rPr lang="el-GR" sz="2000" dirty="0" smtClean="0">
                <a:sym typeface="Wingdings" pitchFamily="2" charset="2"/>
              </a:rPr>
              <a:t>από 2 </a:t>
            </a:r>
            <a:r>
              <a:rPr lang="el-GR" sz="2000" dirty="0" err="1" smtClean="0">
                <a:sym typeface="Wingdings" pitchFamily="2" charset="2"/>
              </a:rPr>
              <a:t>καρβονυλικές</a:t>
            </a:r>
            <a:r>
              <a:rPr lang="el-GR" sz="2000" dirty="0" smtClean="0">
                <a:sym typeface="Wingdings" pitchFamily="2" charset="2"/>
              </a:rPr>
              <a:t> ομάδες  αναγνωρίζει 2 ιόντα μαζί</a:t>
            </a:r>
            <a:endParaRPr lang="el-GR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err="1" smtClean="0">
                <a:sym typeface="Wingdings" pitchFamily="2" charset="2"/>
              </a:rPr>
              <a:t>Κυκλοπροσθήκη</a:t>
            </a:r>
            <a:r>
              <a:rPr lang="el-GR" sz="20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ενός </a:t>
            </a:r>
            <a:r>
              <a:rPr lang="el-GR" sz="2000" dirty="0" err="1" smtClean="0">
                <a:sym typeface="Wingdings" pitchFamily="2" charset="2"/>
              </a:rPr>
              <a:t>αζίδιου</a:t>
            </a:r>
            <a:r>
              <a:rPr lang="el-GR" sz="2000" dirty="0" smtClean="0">
                <a:sym typeface="Wingdings" pitchFamily="2" charset="2"/>
              </a:rPr>
              <a:t> (38) +ενός </a:t>
            </a:r>
            <a:r>
              <a:rPr lang="el-GR" sz="2000" dirty="0" err="1" smtClean="0">
                <a:sym typeface="Wingdings" pitchFamily="2" charset="2"/>
              </a:rPr>
              <a:t>αλκυνίου</a:t>
            </a:r>
            <a:r>
              <a:rPr lang="el-GR" sz="2000" dirty="0" smtClean="0">
                <a:sym typeface="Wingdings" pitchFamily="2" charset="2"/>
              </a:rPr>
              <a:t> (39)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err="1" smtClean="0"/>
              <a:t>τετραμοριακά</a:t>
            </a:r>
            <a:r>
              <a:rPr lang="el-GR" sz="2000" dirty="0" smtClean="0"/>
              <a:t> </a:t>
            </a:r>
            <a:r>
              <a:rPr lang="el-GR" sz="2000" dirty="0" err="1" smtClean="0"/>
              <a:t>σύμπλοκα</a:t>
            </a:r>
            <a:r>
              <a:rPr lang="en-US" sz="2000" dirty="0" smtClean="0"/>
              <a:t>-</a:t>
            </a:r>
            <a:r>
              <a:rPr lang="el-GR" sz="2000" dirty="0" smtClean="0"/>
              <a:t>υποστρώματα        </a:t>
            </a:r>
            <a:r>
              <a:rPr lang="en-US" sz="1200" dirty="0" smtClean="0"/>
              <a:t>Catalysis of a [3+2] dipolar </a:t>
            </a:r>
            <a:r>
              <a:rPr lang="en-US" sz="1200" dirty="0" err="1" smtClean="0"/>
              <a:t>cycloaddition</a:t>
            </a:r>
            <a:r>
              <a:rPr lang="en-US" sz="1200" dirty="0" smtClean="0"/>
              <a:t> inside CB[6]</a:t>
            </a:r>
            <a:r>
              <a:rPr lang="el-GR" sz="1200" dirty="0" smtClean="0"/>
              <a:t>                                                   </a:t>
            </a:r>
            <a:r>
              <a:rPr lang="el-GR" sz="2000" dirty="0" smtClean="0"/>
              <a:t>που καταλύονται και αποκτούν κατάλληλο προσανατολισμό από </a:t>
            </a:r>
            <a:r>
              <a:rPr lang="en-US" sz="2000" dirty="0" smtClean="0"/>
              <a:t>CB[6]</a:t>
            </a:r>
            <a:endParaRPr lang="el-GR" sz="20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40995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077072"/>
            <a:ext cx="4392488" cy="192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- Ευθύγραμμο βέλος σύνδεσης"/>
          <p:cNvCxnSpPr/>
          <p:nvPr/>
        </p:nvCxnSpPr>
        <p:spPr>
          <a:xfrm>
            <a:off x="2051720" y="4941168"/>
            <a:ext cx="0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e)</a:t>
            </a:r>
            <a:r>
              <a:rPr lang="el-GR" dirty="0" smtClean="0"/>
              <a:t> </a:t>
            </a:r>
            <a:r>
              <a:rPr lang="el-GR" b="1" i="1" u="sng" dirty="0" err="1" smtClean="0"/>
              <a:t>Μακρομόρια</a:t>
            </a:r>
            <a:r>
              <a:rPr lang="el-GR" b="1" i="1" u="sng" dirty="0" smtClean="0"/>
              <a:t> στα </a:t>
            </a:r>
            <a:r>
              <a:rPr lang="el-GR" b="1" i="1" u="sng" dirty="0" err="1" smtClean="0"/>
              <a:t>ροταξάνια</a:t>
            </a:r>
            <a:r>
              <a:rPr lang="en-US" b="1" i="1" u="sng" dirty="0" smtClean="0"/>
              <a:t>:</a:t>
            </a:r>
          </a:p>
          <a:p>
            <a:pPr>
              <a:buNone/>
            </a:pPr>
            <a:r>
              <a:rPr lang="en-US" sz="2000" u="sng" dirty="0" err="1" smtClean="0"/>
              <a:t>Rotaxane</a:t>
            </a:r>
            <a:r>
              <a:rPr lang="en-US" sz="2000" u="sng" dirty="0" smtClean="0"/>
              <a:t> </a:t>
            </a:r>
            <a:r>
              <a:rPr lang="en-US" sz="2000" dirty="0" smtClean="0">
                <a:sym typeface="Wingdings" pitchFamily="2" charset="2"/>
              </a:rPr>
              <a:t>interlocked </a:t>
            </a:r>
            <a:r>
              <a:rPr lang="el-GR" sz="2000" dirty="0" smtClean="0">
                <a:sym typeface="Wingdings" pitchFamily="2" charset="2"/>
              </a:rPr>
              <a:t>μόρια με </a:t>
            </a:r>
            <a:r>
              <a:rPr lang="en-US" sz="2000" dirty="0" smtClean="0">
                <a:sym typeface="Wingdings" pitchFamily="2" charset="2"/>
              </a:rPr>
              <a:t>dumbbell </a:t>
            </a:r>
            <a:r>
              <a:rPr lang="el-GR" sz="2000" dirty="0" smtClean="0">
                <a:sym typeface="Wingdings" pitchFamily="2" charset="2"/>
              </a:rPr>
              <a:t>δομή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Στις άκρες του κύριου άξονα  μόρια μεγαλύτερης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διαμέτρου ,</a:t>
            </a:r>
            <a:r>
              <a:rPr lang="en-US" sz="2000" dirty="0" smtClean="0">
                <a:sym typeface="Wingdings" pitchFamily="2" charset="2"/>
              </a:rPr>
              <a:t>stoppers.</a:t>
            </a:r>
            <a:r>
              <a:rPr lang="el-GR" sz="2000" dirty="0" smtClean="0">
                <a:sym typeface="Wingdings" pitchFamily="2" charset="2"/>
              </a:rPr>
              <a:t>  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Ανάλογα τις </a:t>
            </a:r>
            <a:r>
              <a:rPr lang="el-GR" sz="2000" dirty="0" err="1" smtClean="0">
                <a:sym typeface="Wingdings" pitchFamily="2" charset="2"/>
              </a:rPr>
              <a:t>ενδομοριακές</a:t>
            </a:r>
            <a:r>
              <a:rPr lang="el-GR" sz="2000" dirty="0" smtClean="0">
                <a:sym typeface="Wingdings" pitchFamily="2" charset="2"/>
              </a:rPr>
              <a:t> δυνάμεις μεταξύ </a:t>
            </a:r>
            <a:r>
              <a:rPr lang="el-GR" sz="2000" dirty="0" err="1" smtClean="0">
                <a:sym typeface="Wingdings" pitchFamily="2" charset="2"/>
              </a:rPr>
              <a:t>μακροκυ</a:t>
            </a:r>
            <a:r>
              <a:rPr lang="el-GR" sz="2000" dirty="0" smtClean="0">
                <a:sym typeface="Wingdings" pitchFamily="2" charset="2"/>
              </a:rPr>
              <a:t>-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κλικών </a:t>
            </a:r>
            <a:r>
              <a:rPr lang="en-US" sz="2000" dirty="0" smtClean="0">
                <a:sym typeface="Wingdings" pitchFamily="2" charset="2"/>
              </a:rPr>
              <a:t>“wheel”</a:t>
            </a:r>
            <a:r>
              <a:rPr lang="el-GR" sz="2000" dirty="0" smtClean="0">
                <a:sym typeface="Wingdings" pitchFamily="2" charset="2"/>
              </a:rPr>
              <a:t> και μορίων στα άκρα  διαφορετική 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θέση του </a:t>
            </a:r>
            <a:r>
              <a:rPr lang="en-US" sz="2000" dirty="0" smtClean="0">
                <a:sym typeface="Wingdings" pitchFamily="2" charset="2"/>
              </a:rPr>
              <a:t>wheel </a:t>
            </a:r>
            <a:r>
              <a:rPr lang="el-GR" sz="2000" dirty="0" smtClean="0">
                <a:sym typeface="Wingdings" pitchFamily="2" charset="2"/>
              </a:rPr>
              <a:t>πάνω στον κύριο άξονα</a:t>
            </a:r>
          </a:p>
          <a:p>
            <a:pPr>
              <a:buNone/>
            </a:pP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Εδώ</a:t>
            </a:r>
            <a:r>
              <a:rPr lang="en-US" sz="2000" dirty="0" smtClean="0">
                <a:sym typeface="Wingdings" pitchFamily="2" charset="2"/>
              </a:rPr>
              <a:t>:</a:t>
            </a:r>
            <a:r>
              <a:rPr lang="el-GR" sz="2000" dirty="0" smtClean="0">
                <a:sym typeface="Wingdings" pitchFamily="2" charset="2"/>
              </a:rPr>
              <a:t> 2 </a:t>
            </a:r>
            <a:r>
              <a:rPr lang="el-GR" sz="2000" dirty="0" err="1" smtClean="0">
                <a:sym typeface="Wingdings" pitchFamily="2" charset="2"/>
              </a:rPr>
              <a:t>κατιοντικές</a:t>
            </a:r>
            <a:r>
              <a:rPr lang="el-GR" sz="2000" dirty="0" smtClean="0">
                <a:sym typeface="Wingdings" pitchFamily="2" charset="2"/>
              </a:rPr>
              <a:t> δομές με                    -μια </a:t>
            </a:r>
            <a:r>
              <a:rPr lang="en-US" sz="2000" dirty="0" err="1" smtClean="0">
                <a:sym typeface="Wingdings" pitchFamily="2" charset="2"/>
              </a:rPr>
              <a:t>viologen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αρωματική </a:t>
            </a:r>
            <a:r>
              <a:rPr lang="el-GR" sz="2000" dirty="0" err="1" smtClean="0">
                <a:sym typeface="Wingdings" pitchFamily="2" charset="2"/>
              </a:rPr>
              <a:t>υπομονάδα</a:t>
            </a:r>
            <a:r>
              <a:rPr lang="el-GR" sz="2000" dirty="0" smtClean="0">
                <a:sym typeface="Wingdings" pitchFamily="2" charset="2"/>
              </a:rPr>
              <a:t> στον 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         κύριο άξονα</a:t>
            </a: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-δύο </a:t>
            </a:r>
            <a:r>
              <a:rPr lang="el-GR" sz="2000" dirty="0" err="1" smtClean="0">
                <a:sym typeface="Wingdings" pitchFamily="2" charset="2"/>
              </a:rPr>
              <a:t>καρβοξυλικά</a:t>
            </a:r>
            <a:r>
              <a:rPr lang="el-GR" sz="2000" dirty="0" smtClean="0">
                <a:sym typeface="Wingdings" pitchFamily="2" charset="2"/>
              </a:rPr>
              <a:t> οξέα – </a:t>
            </a:r>
            <a:r>
              <a:rPr lang="en-US" sz="2000" dirty="0" smtClean="0">
                <a:sym typeface="Wingdings" pitchFamily="2" charset="2"/>
              </a:rPr>
              <a:t>stoppers </a:t>
            </a: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     </a:t>
            </a:r>
            <a:r>
              <a:rPr lang="el-GR" sz="2000" dirty="0" err="1" smtClean="0">
                <a:sym typeface="Wingdings" pitchFamily="2" charset="2"/>
              </a:rPr>
              <a:t>αλειφατικών</a:t>
            </a:r>
            <a:r>
              <a:rPr lang="el-GR" sz="2000" dirty="0" smtClean="0">
                <a:sym typeface="Wingdings" pitchFamily="2" charset="2"/>
              </a:rPr>
              <a:t> Ν-</a:t>
            </a:r>
            <a:r>
              <a:rPr lang="el-GR" sz="2000" dirty="0" err="1" smtClean="0">
                <a:sym typeface="Wingdings" pitchFamily="2" charset="2"/>
              </a:rPr>
              <a:t>υποκαταστατών</a:t>
            </a: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                                                                                                       + </a:t>
            </a:r>
            <a:r>
              <a:rPr lang="en-US" sz="2000" dirty="0" err="1" smtClean="0">
                <a:sym typeface="Wingdings" pitchFamily="2" charset="2"/>
              </a:rPr>
              <a:t>hostCB</a:t>
            </a:r>
            <a:r>
              <a:rPr lang="en-US" sz="2000" dirty="0" smtClean="0">
                <a:sym typeface="Wingdings" pitchFamily="2" charset="2"/>
              </a:rPr>
              <a:t>[7]</a:t>
            </a: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1200" dirty="0" smtClean="0"/>
              <a:t>Structures of the </a:t>
            </a:r>
            <a:r>
              <a:rPr lang="en-US" sz="1200" dirty="0" err="1" smtClean="0"/>
              <a:t>viologen</a:t>
            </a:r>
            <a:r>
              <a:rPr lang="en-US" sz="1200" dirty="0" smtClean="0"/>
              <a:t> guests (used as bromide salts) </a:t>
            </a:r>
            <a:r>
              <a:rPr lang="el-GR" sz="1200" dirty="0" smtClean="0"/>
              <a:t>          </a:t>
            </a:r>
            <a:r>
              <a:rPr lang="el-GR" sz="2000" dirty="0" smtClean="0">
                <a:sym typeface="Wingdings" pitchFamily="2" charset="2"/>
              </a:rPr>
              <a:t>δημιουργία σταθερών    </a:t>
            </a:r>
            <a:r>
              <a:rPr lang="el-GR" sz="2000" dirty="0" err="1" smtClean="0">
                <a:sym typeface="Wingdings" pitchFamily="2" charset="2"/>
              </a:rPr>
              <a:t>ψευδοροταξανίων</a:t>
            </a: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1200" dirty="0" smtClean="0"/>
              <a:t>and the CB7 host</a:t>
            </a:r>
            <a:endParaRPr lang="el-GR" sz="1200" dirty="0" smtClean="0">
              <a:sym typeface="Wingdings" pitchFamily="2" charset="2"/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l-GR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1866" y="1700808"/>
            <a:ext cx="334213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37909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Βέλος προς τα κάτω"/>
          <p:cNvSpPr/>
          <p:nvPr/>
        </p:nvSpPr>
        <p:spPr>
          <a:xfrm>
            <a:off x="5220072" y="5805264"/>
            <a:ext cx="576064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Εφαρμογή σε (</a:t>
            </a:r>
            <a:r>
              <a:rPr lang="en-US" sz="2000" dirty="0" smtClean="0"/>
              <a:t>proton transfer) </a:t>
            </a:r>
            <a:r>
              <a:rPr lang="el-GR" sz="2000" dirty="0" smtClean="0"/>
              <a:t>μηχανισμούς ελέγχου της κίνησης του </a:t>
            </a:r>
            <a:r>
              <a:rPr lang="en-US" sz="2000" dirty="0" smtClean="0"/>
              <a:t>CB[7] wheel </a:t>
            </a:r>
            <a:r>
              <a:rPr lang="el-GR" sz="2000" dirty="0" smtClean="0"/>
              <a:t>κατά μήκος του κύριου άξονα σε συσχέτιση με τιμές </a:t>
            </a:r>
            <a:r>
              <a:rPr lang="en-US" sz="2000" dirty="0" smtClean="0"/>
              <a:t>pH </a:t>
            </a:r>
            <a:r>
              <a:rPr lang="el-GR" sz="2000" dirty="0" smtClean="0"/>
              <a:t>διαλυμάτων</a:t>
            </a:r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q"/>
            </a:pPr>
            <a:endParaRPr lang="el-GR" sz="2000" dirty="0" smtClean="0"/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Σε διαλύματα με χαμηλό </a:t>
            </a:r>
            <a:r>
              <a:rPr lang="en-US" sz="2000" dirty="0" smtClean="0"/>
              <a:t>pH :</a:t>
            </a:r>
          </a:p>
          <a:p>
            <a:pPr>
              <a:buNone/>
            </a:pPr>
            <a:r>
              <a:rPr lang="el-GR" sz="2000" dirty="0" smtClean="0"/>
              <a:t>Παρατηρείται ταχύτατη κίνηση του </a:t>
            </a:r>
            <a:r>
              <a:rPr lang="en-US" sz="2000" dirty="0" smtClean="0"/>
              <a:t>CB[7] wheel</a:t>
            </a:r>
            <a:r>
              <a:rPr lang="el-GR" sz="2000" dirty="0" smtClean="0"/>
              <a:t> κατά μήκος του κύριου άξονα, μεταξύ των δύο </a:t>
            </a:r>
            <a:r>
              <a:rPr lang="el-GR" sz="2000" dirty="0" err="1" smtClean="0"/>
              <a:t>αλειφατικών</a:t>
            </a:r>
            <a:r>
              <a:rPr lang="el-GR" sz="2000" dirty="0" smtClean="0"/>
              <a:t> άκρων (</a:t>
            </a:r>
            <a:r>
              <a:rPr lang="en-US" sz="2000" dirty="0" smtClean="0"/>
              <a:t>stoppers)</a:t>
            </a:r>
          </a:p>
          <a:p>
            <a:pPr>
              <a:buFont typeface="Wingdings" pitchFamily="2" charset="2"/>
              <a:buChar char="Ø"/>
            </a:pPr>
            <a:r>
              <a:rPr lang="el-GR" sz="2000" dirty="0" smtClean="0"/>
              <a:t>Σε διαλύματα υψηλού</a:t>
            </a:r>
            <a:r>
              <a:rPr lang="en-US" sz="2000" dirty="0" smtClean="0"/>
              <a:t> pH</a:t>
            </a:r>
            <a:r>
              <a:rPr lang="el-GR" sz="2000" dirty="0" smtClean="0"/>
              <a:t> </a:t>
            </a:r>
            <a:r>
              <a:rPr lang="en-US" sz="2000" dirty="0" smtClean="0"/>
              <a:t>:</a:t>
            </a:r>
          </a:p>
          <a:p>
            <a:pPr>
              <a:buNone/>
            </a:pPr>
            <a:r>
              <a:rPr lang="el-GR" sz="2000" dirty="0" smtClean="0"/>
              <a:t>Δεν παρατηρείται κίνηση εδώ, το </a:t>
            </a:r>
            <a:r>
              <a:rPr lang="en-US" sz="2000" dirty="0" smtClean="0"/>
              <a:t>CB[7] wheel</a:t>
            </a:r>
            <a:r>
              <a:rPr lang="el-GR" sz="2000" dirty="0" smtClean="0"/>
              <a:t> παραμένει σταθερό στο κέντρο του </a:t>
            </a:r>
            <a:r>
              <a:rPr lang="en-US" sz="2000" dirty="0" err="1" smtClean="0"/>
              <a:t>Viologen</a:t>
            </a:r>
            <a:r>
              <a:rPr lang="en-US" sz="2000" dirty="0" smtClean="0"/>
              <a:t>.</a:t>
            </a:r>
          </a:p>
          <a:p>
            <a:pPr>
              <a:buNone/>
            </a:pPr>
            <a:r>
              <a:rPr lang="el-GR" sz="2000" dirty="0" smtClean="0"/>
              <a:t>Αποτέλεσμα </a:t>
            </a:r>
            <a:r>
              <a:rPr lang="el-GR" sz="2000" dirty="0" smtClean="0">
                <a:sym typeface="Wingdings" pitchFamily="2" charset="2"/>
              </a:rPr>
              <a:t> μία </a:t>
            </a:r>
            <a:r>
              <a:rPr lang="en-US" sz="2000" dirty="0" smtClean="0">
                <a:sym typeface="Wingdings" pitchFamily="2" charset="2"/>
              </a:rPr>
              <a:t>shuttle </a:t>
            </a:r>
            <a:r>
              <a:rPr lang="el-GR" sz="2000" dirty="0" smtClean="0">
                <a:sym typeface="Wingdings" pitchFamily="2" charset="2"/>
              </a:rPr>
              <a:t>δομή </a:t>
            </a:r>
            <a:r>
              <a:rPr lang="el-GR" sz="2000" dirty="0" err="1" smtClean="0">
                <a:sym typeface="Wingdings" pitchFamily="2" charset="2"/>
              </a:rPr>
              <a:t>ψευδοροταξανίου</a:t>
            </a:r>
            <a:r>
              <a:rPr lang="el-GR" sz="2000" dirty="0" smtClean="0">
                <a:sym typeface="Wingdings" pitchFamily="2" charset="2"/>
              </a:rPr>
              <a:t> σε χαμηλές τιμές </a:t>
            </a:r>
            <a:r>
              <a:rPr lang="en-US" sz="2000" dirty="0" smtClean="0"/>
              <a:t>pH</a:t>
            </a:r>
            <a:r>
              <a:rPr lang="el-GR" sz="2000" dirty="0" smtClean="0"/>
              <a:t>, ενώ</a:t>
            </a:r>
          </a:p>
          <a:p>
            <a:pPr>
              <a:buNone/>
            </a:pPr>
            <a:r>
              <a:rPr lang="el-GR" sz="2000" dirty="0" smtClean="0"/>
              <a:t>σταθερή δομή </a:t>
            </a:r>
            <a:r>
              <a:rPr lang="el-GR" sz="2000" dirty="0" err="1" smtClean="0"/>
              <a:t>ψευδοροταξανίου</a:t>
            </a:r>
            <a:r>
              <a:rPr lang="el-GR" sz="2000" dirty="0" smtClean="0"/>
              <a:t> σε υψηλές </a:t>
            </a:r>
            <a:r>
              <a:rPr lang="el-GR" sz="2000" dirty="0" smtClean="0">
                <a:sym typeface="Wingdings" pitchFamily="2" charset="2"/>
              </a:rPr>
              <a:t>τιμές </a:t>
            </a:r>
            <a:r>
              <a:rPr lang="en-US" sz="2000" dirty="0" smtClean="0"/>
              <a:t>pH</a:t>
            </a:r>
            <a:r>
              <a:rPr lang="el-GR" sz="2000" dirty="0" smtClean="0"/>
              <a:t>.</a:t>
            </a:r>
          </a:p>
          <a:p>
            <a:pPr>
              <a:buNone/>
            </a:pPr>
            <a:r>
              <a:rPr lang="el-GR" sz="2000" dirty="0" smtClean="0"/>
              <a:t>Βλέπουμε δηλαδή μια από τις </a:t>
            </a:r>
            <a:r>
              <a:rPr lang="en-US" sz="2000" dirty="0" smtClean="0"/>
              <a:t>binding </a:t>
            </a:r>
            <a:r>
              <a:rPr lang="el-GR" sz="2000" dirty="0" smtClean="0"/>
              <a:t>ιδιότητες των </a:t>
            </a:r>
            <a:r>
              <a:rPr lang="en-US" sz="2000" dirty="0" smtClean="0"/>
              <a:t>CB[n]s </a:t>
            </a:r>
            <a:r>
              <a:rPr lang="el-GR" sz="2000" dirty="0" smtClean="0"/>
              <a:t>ως </a:t>
            </a:r>
            <a:r>
              <a:rPr lang="en-US" sz="2000" dirty="0" smtClean="0"/>
              <a:t>host </a:t>
            </a:r>
            <a:r>
              <a:rPr lang="el-GR" sz="2000" dirty="0" smtClean="0"/>
              <a:t>σε </a:t>
            </a:r>
            <a:r>
              <a:rPr lang="el-GR" sz="2000" dirty="0" err="1" smtClean="0"/>
              <a:t>ροταξάνια</a:t>
            </a:r>
            <a:endParaRPr lang="en-US" sz="2000" dirty="0" smtClean="0"/>
          </a:p>
          <a:p>
            <a:pPr>
              <a:buNone/>
            </a:pPr>
            <a:endParaRPr lang="el-GR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4807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5 - Ευθεία γραμμή σύνδεσης"/>
          <p:cNvCxnSpPr/>
          <p:nvPr/>
        </p:nvCxnSpPr>
        <p:spPr>
          <a:xfrm>
            <a:off x="539552" y="1916832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328592"/>
          </a:xfrm>
        </p:spPr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Dye tuning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/>
              <a:t>Protein enrichment </a:t>
            </a:r>
            <a:r>
              <a:rPr lang="en-US" dirty="0" smtClean="0">
                <a:sym typeface="Wingdings" pitchFamily="2" charset="2"/>
              </a:rPr>
              <a:t> proteomics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Biosensors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CB[n] as </a:t>
            </a:r>
            <a:r>
              <a:rPr lang="en-US" dirty="0" err="1" smtClean="0">
                <a:sym typeface="Wingdings" pitchFamily="2" charset="2"/>
              </a:rPr>
              <a:t>ligand</a:t>
            </a:r>
            <a:r>
              <a:rPr lang="en-US" dirty="0" smtClean="0">
                <a:sym typeface="Wingdings" pitchFamily="2" charset="2"/>
              </a:rPr>
              <a:t> in metal complexes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 smtClean="0">
                <a:sym typeface="Wingdings" pitchFamily="2" charset="2"/>
              </a:rPr>
              <a:t>Photochemical / electrochemical controllers</a:t>
            </a:r>
          </a:p>
          <a:p>
            <a:pPr marL="514350" indent="-514350">
              <a:buFont typeface="Wingdings" pitchFamily="2" charset="2"/>
              <a:buChar char="q"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q"/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cucurbiturils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5733256"/>
          </a:xfrm>
        </p:spPr>
        <p:txBody>
          <a:bodyPr>
            <a:no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Πρόκειται για </a:t>
            </a:r>
            <a:r>
              <a:rPr lang="el-GR" sz="2000" u="sng" dirty="0" err="1" smtClean="0">
                <a:latin typeface="Corbel" pitchFamily="34" charset="0"/>
              </a:rPr>
              <a:t>μακροκυκλικά</a:t>
            </a:r>
            <a:r>
              <a:rPr lang="el-GR" sz="2000" u="sng" dirty="0" smtClean="0">
                <a:latin typeface="Corbel" pitchFamily="34" charset="0"/>
              </a:rPr>
              <a:t> μόρια</a:t>
            </a:r>
          </a:p>
          <a:p>
            <a:pPr>
              <a:buNone/>
            </a:pPr>
            <a:endParaRPr lang="el-GR" sz="2000" u="sng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Αποτελούνται από μονομερή </a:t>
            </a:r>
            <a:r>
              <a:rPr lang="en-US" sz="2000" dirty="0" err="1" smtClean="0">
                <a:latin typeface="Corbel" pitchFamily="34" charset="0"/>
              </a:rPr>
              <a:t>glycoluril</a:t>
            </a:r>
            <a:r>
              <a:rPr lang="el-GR" sz="2000" dirty="0" smtClean="0">
                <a:latin typeface="Corbel" pitchFamily="34" charset="0"/>
              </a:rPr>
              <a:t>,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τα οποία συνδέονται μεταξύ τους μέσω 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err="1" smtClean="0">
                <a:latin typeface="Corbel" pitchFamily="34" charset="0"/>
              </a:rPr>
              <a:t>μεθυλενικών</a:t>
            </a:r>
            <a:r>
              <a:rPr lang="el-GR" sz="2000" dirty="0" smtClean="0">
                <a:latin typeface="Corbel" pitchFamily="34" charset="0"/>
              </a:rPr>
              <a:t> γεφυρών (-</a:t>
            </a:r>
            <a:r>
              <a:rPr lang="en-US" sz="2000" dirty="0" smtClean="0">
                <a:latin typeface="Corbel" pitchFamily="34" charset="0"/>
              </a:rPr>
              <a:t>CH</a:t>
            </a:r>
            <a:r>
              <a:rPr lang="en-US" sz="2000" baseline="-25000" dirty="0" smtClean="0">
                <a:latin typeface="Corbel" pitchFamily="34" charset="0"/>
              </a:rPr>
              <a:t>2</a:t>
            </a:r>
            <a:r>
              <a:rPr lang="en-US" sz="2000" dirty="0" smtClean="0">
                <a:latin typeface="Corbel" pitchFamily="34" charset="0"/>
              </a:rPr>
              <a:t>-)</a:t>
            </a: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Άτομα οξυγόνου βρίσκονται στο εσωτερικό των μορίων,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σχηματίζοντας μια μερικώς κλειστή </a:t>
            </a:r>
            <a:r>
              <a:rPr lang="el-GR" sz="2000" u="sng" dirty="0" smtClean="0">
                <a:latin typeface="Corbel" pitchFamily="34" charset="0"/>
              </a:rPr>
              <a:t>υδροφοβική</a:t>
            </a:r>
            <a:r>
              <a:rPr lang="el-GR" sz="2000" dirty="0" smtClean="0">
                <a:latin typeface="Corbel" pitchFamily="34" charset="0"/>
              </a:rPr>
              <a:t> κοιλότητα</a:t>
            </a:r>
            <a:r>
              <a:rPr lang="en-US" sz="2000" dirty="0" smtClean="0">
                <a:latin typeface="Corbel" pitchFamily="34" charset="0"/>
              </a:rPr>
              <a:t>.</a:t>
            </a:r>
            <a:endParaRPr lang="el-GR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Αναλόγως με τον αριθμό μονάδων </a:t>
            </a:r>
            <a:r>
              <a:rPr lang="en-US" sz="2000" dirty="0" err="1" smtClean="0">
                <a:latin typeface="Corbel" pitchFamily="34" charset="0"/>
              </a:rPr>
              <a:t>glycoluril</a:t>
            </a:r>
            <a:r>
              <a:rPr lang="el-GR" sz="2000" dirty="0" smtClean="0">
                <a:latin typeface="Corbel" pitchFamily="34" charset="0"/>
              </a:rPr>
              <a:t> που περιέχουν γράφονται ως εξής </a:t>
            </a:r>
            <a:r>
              <a:rPr lang="en-US" sz="2000" dirty="0" smtClean="0">
                <a:latin typeface="Corbel" pitchFamily="34" charset="0"/>
              </a:rPr>
              <a:t>:</a:t>
            </a: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endParaRPr lang="en-US" sz="2000" dirty="0" smtClean="0">
              <a:latin typeface="Corbe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rbel" pitchFamily="34" charset="0"/>
              </a:rPr>
              <a:t> Cucurbit[n]</a:t>
            </a:r>
            <a:r>
              <a:rPr lang="en-US" sz="2000" dirty="0" err="1" smtClean="0">
                <a:latin typeface="Corbel" pitchFamily="34" charset="0"/>
              </a:rPr>
              <a:t>uril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 ή </a:t>
            </a:r>
            <a:r>
              <a:rPr lang="en-US" sz="2000" dirty="0" smtClean="0">
                <a:latin typeface="Corbel" pitchFamily="34" charset="0"/>
              </a:rPr>
              <a:t>CB[n]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: n = </a:t>
            </a:r>
            <a:r>
              <a:rPr lang="el-GR" sz="2000" dirty="0" smtClean="0">
                <a:latin typeface="Corbel" pitchFamily="34" charset="0"/>
              </a:rPr>
              <a:t>αριθμός μονάδων </a:t>
            </a:r>
            <a:r>
              <a:rPr lang="en-US" sz="2000" dirty="0" err="1" smtClean="0">
                <a:latin typeface="Corbel" pitchFamily="34" charset="0"/>
              </a:rPr>
              <a:t>glycoruril</a:t>
            </a: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Corbel" pitchFamily="34" charset="0"/>
              </a:rPr>
              <a:t> </a:t>
            </a:r>
          </a:p>
          <a:p>
            <a:pPr>
              <a:buNone/>
            </a:pPr>
            <a:r>
              <a:rPr lang="el-GR" sz="2000" dirty="0" smtClean="0">
                <a:latin typeface="Corbel" pitchFamily="34" charset="0"/>
              </a:rPr>
              <a:t> </a:t>
            </a:r>
          </a:p>
          <a:p>
            <a:pPr>
              <a:buNone/>
            </a:pPr>
            <a:endParaRPr lang="el-GR" sz="2000" u="sng" dirty="0">
              <a:latin typeface="Corbel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2771800" y="162880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232248" cy="113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- Ευθύγραμμο βέλος σύνδεσης"/>
          <p:cNvCxnSpPr/>
          <p:nvPr/>
        </p:nvCxnSpPr>
        <p:spPr>
          <a:xfrm>
            <a:off x="2771800" y="342900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>
            <a:off x="2843808" y="5157192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l-GR" dirty="0" smtClean="0"/>
              <a:t>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2"/>
              </a:rPr>
              <a:t>https://pubs.acs.org/doi/10.1021/ja00414a070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3"/>
              </a:rPr>
              <a:t>https://www.ncbi.nlm.nih.gov/pubmed/16052668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4"/>
              </a:rPr>
              <a:t>https://onlinelibrary.wiley.com/doi/abs/10.1002/ijch.201700105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5"/>
              </a:rPr>
              <a:t>https://www.tandfonline.com/doi/abs/10.1080/10610278.2016.1178746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6"/>
              </a:rPr>
              <a:t>https://pubs.rsc.org/en/content/articlelanding/2005/cc/b508458j/unauth#!divAbstract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7"/>
              </a:rPr>
              <a:t>https://communities.acs.org/blogs/cbs/2010/08/05/cucurbituril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8"/>
              </a:rPr>
              <a:t>https://pubs.rsc.org/en/content/articlelanding/2006/cc/b601959e#!divAbstract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9"/>
              </a:rPr>
              <a:t>https</a:t>
            </a:r>
            <a:r>
              <a:rPr lang="en-US" sz="2000" dirty="0" smtClean="0">
                <a:hlinkClick r:id="rId9"/>
              </a:rPr>
              <a:t>://pubs.rsc.org/en/content/articlelanding/2005/ob/b504487a/unauth#!</a:t>
            </a:r>
            <a:r>
              <a:rPr lang="en-US" sz="2000" dirty="0" smtClean="0">
                <a:hlinkClick r:id="rId9"/>
              </a:rPr>
              <a:t>divAbstract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hlinkClick r:id="rId10"/>
              </a:rPr>
              <a:t>https://pubs.acs.org/doi/abs/10.1021/ja056988k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l-GR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C:\Users\Xara\Desktop\giph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69674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2"/>
            <a:ext cx="8064895" cy="474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cucurbiturils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524056" cy="54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l-GR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el-GR" sz="2000" dirty="0" smtClean="0">
                <a:latin typeface="Corbel" pitchFamily="34" charset="0"/>
              </a:rPr>
              <a:t>Το</a:t>
            </a:r>
            <a:r>
              <a:rPr lang="el-GR" sz="2000" u="sng" dirty="0" smtClean="0">
                <a:latin typeface="Corbel" pitchFamily="34" charset="0"/>
              </a:rPr>
              <a:t> όνομα </a:t>
            </a:r>
            <a:r>
              <a:rPr lang="el-GR" sz="2000" dirty="0" smtClean="0">
                <a:latin typeface="Corbel" pitchFamily="34" charset="0"/>
              </a:rPr>
              <a:t>τους προήλθε από την οικογένεια των </a:t>
            </a:r>
            <a:r>
              <a:rPr lang="en-US" sz="2000" b="1" i="1" dirty="0" err="1" smtClean="0">
                <a:latin typeface="Corbel" pitchFamily="34" charset="0"/>
              </a:rPr>
              <a:t>Cucurbitaceae</a:t>
            </a:r>
            <a:r>
              <a:rPr lang="el-GR" sz="2000" dirty="0" smtClean="0">
                <a:latin typeface="Corbel" pitchFamily="34" charset="0"/>
              </a:rPr>
              <a:t> , λόγω της ομοιότητας τους με την κολοκύθα.</a:t>
            </a: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el-GR" sz="2000" dirty="0" smtClean="0">
                <a:latin typeface="Corbel" pitchFamily="34" charset="0"/>
              </a:rPr>
              <a:t>Ιδιαίτερο ενδιαφέρον εμφανίζει η ιδιότητα τους να λειτουργούν ως </a:t>
            </a:r>
            <a:r>
              <a:rPr lang="el-GR" sz="2000" b="1" u="sng" dirty="0" smtClean="0">
                <a:latin typeface="Corbel" pitchFamily="34" charset="0"/>
              </a:rPr>
              <a:t>ξενιστές</a:t>
            </a:r>
            <a:r>
              <a:rPr lang="el-GR" sz="2000" dirty="0" smtClean="0">
                <a:latin typeface="Corbel" pitchFamily="34" charset="0"/>
              </a:rPr>
              <a:t> για μια σειρά </a:t>
            </a:r>
            <a:r>
              <a:rPr lang="el-GR" sz="2000" u="sng" dirty="0" smtClean="0">
                <a:latin typeface="Corbel" pitchFamily="34" charset="0"/>
              </a:rPr>
              <a:t>ουδέτερων</a:t>
            </a:r>
            <a:r>
              <a:rPr lang="el-GR" sz="2000" dirty="0" smtClean="0">
                <a:latin typeface="Corbel" pitchFamily="34" charset="0"/>
              </a:rPr>
              <a:t> ή </a:t>
            </a:r>
            <a:r>
              <a:rPr lang="el-GR" sz="2000" u="sng" dirty="0" err="1" smtClean="0">
                <a:latin typeface="Corbel" pitchFamily="34" charset="0"/>
              </a:rPr>
              <a:t>κατιοντικών</a:t>
            </a:r>
            <a:r>
              <a:rPr lang="el-GR" sz="2000" dirty="0" smtClean="0">
                <a:latin typeface="Corbel" pitchFamily="34" charset="0"/>
              </a:rPr>
              <a:t> μορίων. Η δέσμευση γίνεται μέσω </a:t>
            </a:r>
            <a:r>
              <a:rPr lang="el-GR" sz="2000" b="1" i="1" dirty="0" smtClean="0">
                <a:latin typeface="Corbel" pitchFamily="34" charset="0"/>
              </a:rPr>
              <a:t>υδροφοβικών αλληλεπιδράσεων </a:t>
            </a:r>
            <a:r>
              <a:rPr lang="el-GR" sz="2000" dirty="0" smtClean="0">
                <a:latin typeface="Corbel" pitchFamily="34" charset="0"/>
              </a:rPr>
              <a:t>είτε μέσω αλληλεπιδράσεων </a:t>
            </a:r>
            <a:r>
              <a:rPr lang="el-GR" sz="2000" b="1" i="1" dirty="0" smtClean="0">
                <a:latin typeface="Corbel" pitchFamily="34" charset="0"/>
              </a:rPr>
              <a:t>κατιόντος-</a:t>
            </a:r>
            <a:r>
              <a:rPr lang="el-GR" sz="2000" b="1" i="1" dirty="0" err="1" smtClean="0">
                <a:latin typeface="Corbel" pitchFamily="34" charset="0"/>
              </a:rPr>
              <a:t>διπόλου</a:t>
            </a:r>
            <a:r>
              <a:rPr lang="el-GR" sz="2000" b="1" i="1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(στην περίπτωση που έχει δεσμεύσει ένα </a:t>
            </a:r>
            <a:r>
              <a:rPr lang="el-GR" sz="2000" dirty="0" err="1" smtClean="0">
                <a:latin typeface="Corbel" pitchFamily="34" charset="0"/>
              </a:rPr>
              <a:t>καντιοντικό</a:t>
            </a:r>
            <a:r>
              <a:rPr lang="el-GR" sz="2000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μόριο</a:t>
            </a:r>
            <a:r>
              <a:rPr lang="en-US" sz="2000" dirty="0" smtClean="0">
                <a:latin typeface="Corbel" pitchFamily="34" charset="0"/>
              </a:rPr>
              <a:t>)</a:t>
            </a:r>
            <a:r>
              <a:rPr lang="el-GR" sz="2000" dirty="0" smtClean="0">
                <a:latin typeface="Corbel" pitchFamily="34" charset="0"/>
              </a:rPr>
              <a:t>.</a:t>
            </a:r>
            <a:endParaRPr lang="el-GR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Font typeface="Wingdings" pitchFamily="2" charset="2"/>
              <a:buChar char="q"/>
            </a:pPr>
            <a:r>
              <a:rPr lang="el-GR" sz="2000" dirty="0" smtClean="0">
                <a:latin typeface="Corbel" pitchFamily="34" charset="0"/>
              </a:rPr>
              <a:t>Γενικές διαστάσεις των μορίων αυτών της τάξης των </a:t>
            </a:r>
            <a:r>
              <a:rPr lang="en-US" sz="2000" dirty="0" smtClean="0"/>
              <a:t> </a:t>
            </a:r>
            <a:r>
              <a:rPr lang="en-US" sz="2000" b="1" i="1" dirty="0" smtClean="0"/>
              <a:t>10 Å</a:t>
            </a:r>
            <a:r>
              <a:rPr lang="el-GR" sz="2000" b="1" i="1" dirty="0" smtClean="0"/>
              <a:t>.</a:t>
            </a:r>
            <a:endParaRPr lang="en-US" sz="2000" b="1" i="1" dirty="0" smtClean="0"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348880"/>
            <a:ext cx="410445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Σύνθεση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472608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Πρώτη φορά συντέθηκαν το 1905 από τον </a:t>
            </a:r>
            <a:r>
              <a:rPr lang="en-US" sz="2000" b="1" i="1" dirty="0" smtClean="0">
                <a:latin typeface="Corbel" pitchFamily="34" charset="0"/>
              </a:rPr>
              <a:t>Robert </a:t>
            </a:r>
            <a:r>
              <a:rPr lang="en-US" sz="2000" b="1" i="1" dirty="0" err="1" smtClean="0">
                <a:latin typeface="Corbel" pitchFamily="34" charset="0"/>
              </a:rPr>
              <a:t>Behrend</a:t>
            </a:r>
            <a:r>
              <a:rPr lang="en-US" sz="2000" b="1" i="1" dirty="0" smtClean="0">
                <a:latin typeface="Corbel" pitchFamily="34" charset="0"/>
              </a:rPr>
              <a:t>,</a:t>
            </a:r>
            <a:r>
              <a:rPr lang="el-GR" sz="2000" b="1" i="1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χωρίς να έχει διευκρινιστεί απόλυτα η δομή τους μέχρι το</a:t>
            </a:r>
            <a:r>
              <a:rPr lang="en-US" sz="2000" dirty="0" smtClean="0">
                <a:latin typeface="Corbel" pitchFamily="34" charset="0"/>
              </a:rPr>
              <a:t> 1981</a:t>
            </a:r>
            <a:r>
              <a:rPr lang="el-GR" sz="2000" dirty="0" smtClean="0">
                <a:latin typeface="Corbel" pitchFamily="34" charset="0"/>
              </a:rPr>
              <a:t> </a:t>
            </a:r>
            <a:r>
              <a:rPr lang="el-GR" sz="2000" b="1" i="1" dirty="0" smtClean="0">
                <a:latin typeface="Corbel" pitchFamily="34" charset="0"/>
              </a:rPr>
              <a:t>.</a:t>
            </a: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000" dirty="0" smtClean="0">
                <a:latin typeface="Corbel" pitchFamily="34" charset="0"/>
              </a:rPr>
              <a:t>Cucurbit[6]</a:t>
            </a:r>
            <a:r>
              <a:rPr lang="en-US" sz="2000" dirty="0" err="1" smtClean="0">
                <a:latin typeface="Corbel" pitchFamily="34" charset="0"/>
              </a:rPr>
              <a:t>uril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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κύριο 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προϊόν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, 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πάνω από 110</a:t>
            </a:r>
            <a:r>
              <a:rPr lang="en-US" sz="2000" dirty="0" smtClean="0">
                <a:latin typeface="Calibri"/>
                <a:cs typeface="Calibri"/>
                <a:sym typeface="Wingdings" pitchFamily="2" charset="2"/>
              </a:rPr>
              <a:t>ᵒC</a:t>
            </a: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  <a:sym typeface="Wingdings" pitchFamily="2" charset="2"/>
              </a:rPr>
              <a:t>Μείωση της θερμοκρασίας(75</a:t>
            </a:r>
            <a:r>
              <a:rPr lang="en-US" sz="2000" dirty="0" smtClean="0">
                <a:latin typeface="Calibri"/>
                <a:cs typeface="Calibri"/>
                <a:sym typeface="Wingdings" pitchFamily="2" charset="2"/>
              </a:rPr>
              <a:t>ᵒC-90ᵒC) </a:t>
            </a:r>
            <a:r>
              <a:rPr lang="el-GR" sz="2000" dirty="0" smtClean="0">
                <a:latin typeface="Calibri"/>
                <a:cs typeface="Calibri"/>
                <a:sym typeface="Wingdings" pitchFamily="2" charset="2"/>
              </a:rPr>
              <a:t>της αντίδρασης</a:t>
            </a:r>
            <a:r>
              <a:rPr lang="en-US" sz="2000" dirty="0" smtClean="0">
                <a:latin typeface="Calibri"/>
                <a:cs typeface="Calibri"/>
                <a:sym typeface="Wingdings" pitchFamily="2" charset="2"/>
              </a:rPr>
              <a:t> CB[5], CB[7], CB[8], CB[10]. </a:t>
            </a:r>
            <a:endParaRPr lang="el-GR" sz="2000" dirty="0">
              <a:latin typeface="Corbe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741709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cucurbiturils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8991600" cy="5805264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Μέχρι σήμερα </a:t>
            </a:r>
            <a:r>
              <a:rPr lang="en-US" sz="2000" dirty="0" smtClean="0">
                <a:latin typeface="Corbel" pitchFamily="34" charset="0"/>
              </a:rPr>
              <a:t>CB[5], CB[6], CB[7], CB[8], </a:t>
            </a:r>
            <a:r>
              <a:rPr lang="el-GR" sz="2000" dirty="0" smtClean="0">
                <a:latin typeface="Corbel" pitchFamily="34" charset="0"/>
              </a:rPr>
              <a:t>έχουν εντοπιστεί και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απομονωθεί.</a:t>
            </a:r>
            <a:endParaRPr lang="en-US" sz="2000" dirty="0" smtClean="0">
              <a:latin typeface="Corbel" pitchFamily="34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Το </a:t>
            </a:r>
            <a:r>
              <a:rPr lang="en-US" sz="2000" dirty="0" smtClean="0">
                <a:latin typeface="Corbel" pitchFamily="34" charset="0"/>
              </a:rPr>
              <a:t>cucurbit[10]</a:t>
            </a:r>
            <a:r>
              <a:rPr lang="en-US" sz="2000" dirty="0" err="1" smtClean="0">
                <a:latin typeface="Corbel" pitchFamily="34" charset="0"/>
              </a:rPr>
              <a:t>uril</a:t>
            </a:r>
            <a:r>
              <a:rPr lang="en-US" sz="2000" dirty="0" smtClean="0">
                <a:latin typeface="Corbel" pitchFamily="34" charset="0"/>
              </a:rPr>
              <a:t> </a:t>
            </a:r>
            <a:r>
              <a:rPr lang="el-GR" sz="2000" dirty="0" smtClean="0">
                <a:latin typeface="Corbel" pitchFamily="34" charset="0"/>
              </a:rPr>
              <a:t>ήταν δύσκολο να απομονωθεί.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latin typeface="Corbel" pitchFamily="34" charset="0"/>
              </a:rPr>
              <a:t>2002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 ανακαλύφθηκε το </a:t>
            </a:r>
            <a:r>
              <a:rPr lang="el-GR" sz="2000" dirty="0" err="1" smtClean="0">
                <a:latin typeface="Corbel" pitchFamily="34" charset="0"/>
                <a:sym typeface="Wingdings" pitchFamily="2" charset="2"/>
              </a:rPr>
              <a:t>σύμπλοκο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CB[5]-CB[10]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,όπου το 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CB[5]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 ήταν ο 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host 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και το 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CB[10]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 ο </a:t>
            </a:r>
            <a:r>
              <a:rPr lang="en-US" sz="2000" dirty="0" smtClean="0">
                <a:latin typeface="Corbel" pitchFamily="34" charset="0"/>
                <a:sym typeface="Wingdings" pitchFamily="2" charset="2"/>
              </a:rPr>
              <a:t>guest</a:t>
            </a:r>
            <a:r>
              <a:rPr lang="el-GR" sz="2000" dirty="0" smtClean="0">
                <a:latin typeface="Corbel" pitchFamily="34" charset="0"/>
                <a:sym typeface="Wingdings" pitchFamily="2" charset="2"/>
              </a:rPr>
              <a:t> </a:t>
            </a:r>
            <a:endParaRPr lang="en-US" sz="2000" dirty="0" smtClean="0">
              <a:latin typeface="Corbel" pitchFamily="34" charset="0"/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  <a:sym typeface="Wingdings" pitchFamily="2" charset="2"/>
            </a:endParaRPr>
          </a:p>
          <a:p>
            <a:pPr>
              <a:buNone/>
            </a:pPr>
            <a:endParaRPr lang="en-US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endParaRPr lang="el-GR" sz="2000" dirty="0" smtClean="0">
              <a:latin typeface="Corbel" pitchFamily="34" charset="0"/>
              <a:sym typeface="Wingdings" pitchFamily="2" charset="2"/>
            </a:endParaRPr>
          </a:p>
          <a:p>
            <a:pPr algn="ctr">
              <a:buNone/>
            </a:pPr>
            <a:r>
              <a:rPr lang="en-US" sz="1200" dirty="0" smtClean="0"/>
              <a:t>Top and side views of the X-</a:t>
            </a:r>
            <a:r>
              <a:rPr lang="en-US" sz="1200" dirty="0" err="1" smtClean="0"/>
              <a:t>raycrystal</a:t>
            </a:r>
            <a:r>
              <a:rPr lang="en-US" sz="1200" dirty="0" smtClean="0"/>
              <a:t> structures of CB[5],[7] CB[6],[2] CB[7],[7] CB[8],[7] and CB[5]@CB[10].</a:t>
            </a:r>
            <a:endParaRPr lang="el-GR" sz="2000" dirty="0" smtClean="0"/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/>
              <a:t>Παρόμοια με τις </a:t>
            </a:r>
            <a:r>
              <a:rPr lang="el-GR" sz="2000" dirty="0" err="1" smtClean="0"/>
              <a:t>κυκλοξεστρίνες</a:t>
            </a:r>
            <a:r>
              <a:rPr lang="el-GR" sz="2000" dirty="0" smtClean="0"/>
              <a:t> έχουν βάθος~9,1</a:t>
            </a:r>
            <a:r>
              <a:rPr lang="en-US" sz="2000" b="1" dirty="0" smtClean="0"/>
              <a:t> </a:t>
            </a:r>
            <a:r>
              <a:rPr lang="en-US" sz="2000" dirty="0" smtClean="0"/>
              <a:t>Å</a:t>
            </a:r>
            <a:r>
              <a:rPr lang="el-GR" sz="2000" dirty="0" smtClean="0"/>
              <a:t>, ενώ το πλάτος</a:t>
            </a:r>
            <a:r>
              <a:rPr lang="en-US" sz="2000" dirty="0" smtClean="0"/>
              <a:t>-</a:t>
            </a:r>
            <a:r>
              <a:rPr lang="el-GR" sz="2000" dirty="0" smtClean="0"/>
              <a:t>διάμετρος μεταβάλλεται συστηματικά </a:t>
            </a:r>
            <a:endParaRPr lang="en-US" sz="2000" dirty="0" smtClean="0"/>
          </a:p>
          <a:p>
            <a:pPr>
              <a:buNone/>
            </a:pPr>
            <a:endParaRPr lang="en-US" sz="2000" dirty="0" smtClean="0">
              <a:latin typeface="Corbel" pitchFamily="34" charset="0"/>
            </a:endParaRPr>
          </a:p>
          <a:p>
            <a:pPr>
              <a:buNone/>
            </a:pPr>
            <a:endParaRPr lang="el-G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4168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cucurbiturils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268760"/>
            <a:ext cx="8812088" cy="55892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Διαλυτότητα</a:t>
            </a:r>
            <a:r>
              <a:rPr lang="en-US" sz="2400" dirty="0" smtClean="0"/>
              <a:t>:</a:t>
            </a:r>
            <a:endParaRPr lang="el-GR" sz="2400" dirty="0" smtClean="0"/>
          </a:p>
          <a:p>
            <a:pPr indent="0">
              <a:spcBef>
                <a:spcPts val="0"/>
              </a:spcBef>
              <a:buNone/>
            </a:pPr>
            <a:r>
              <a:rPr lang="en-US" sz="2000" dirty="0" smtClean="0"/>
              <a:t>CB[n]s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dirty="0" smtClean="0">
                <a:sym typeface="Wingdings" pitchFamily="2" charset="2"/>
              </a:rPr>
              <a:t> πολύ </a:t>
            </a:r>
            <a:r>
              <a:rPr lang="el-GR" sz="2000" u="sng" dirty="0" smtClean="0">
                <a:sym typeface="Wingdings" pitchFamily="2" charset="2"/>
              </a:rPr>
              <a:t>μικρή διαλυτότητα στο νερό</a:t>
            </a:r>
            <a:r>
              <a:rPr lang="el-GR" sz="2000" dirty="0" smtClean="0">
                <a:sym typeface="Wingdings" pitchFamily="2" charset="2"/>
              </a:rPr>
              <a:t>, με </a:t>
            </a:r>
            <a:r>
              <a:rPr lang="en-US" sz="2000" dirty="0" smtClean="0"/>
              <a:t>CB[</a:t>
            </a:r>
            <a:r>
              <a:rPr lang="el-GR" sz="2000" dirty="0" smtClean="0"/>
              <a:t>6</a:t>
            </a:r>
            <a:r>
              <a:rPr lang="en-US" sz="2000" dirty="0" smtClean="0"/>
              <a:t>]</a:t>
            </a:r>
            <a:r>
              <a:rPr lang="el-GR" sz="2000" dirty="0" smtClean="0"/>
              <a:t> και </a:t>
            </a:r>
            <a:r>
              <a:rPr lang="en-US" sz="2000" dirty="0" smtClean="0"/>
              <a:t>CB[</a:t>
            </a:r>
            <a:r>
              <a:rPr lang="el-GR" sz="2000" dirty="0" smtClean="0"/>
              <a:t>8</a:t>
            </a:r>
            <a:r>
              <a:rPr lang="en-US" sz="2000" dirty="0" smtClean="0"/>
              <a:t>]</a:t>
            </a:r>
            <a:r>
              <a:rPr lang="el-GR" sz="2000" dirty="0" smtClean="0"/>
              <a:t> σχεδόν αδιάλυτα.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/>
              <a:t>Εμφανίζουν </a:t>
            </a:r>
            <a:r>
              <a:rPr lang="el-GR" sz="2000" u="sng" dirty="0" smtClean="0"/>
              <a:t>μικρότερη</a:t>
            </a:r>
            <a:r>
              <a:rPr lang="el-GR" sz="2000" dirty="0" smtClean="0"/>
              <a:t> διαλυτότητα από τις </a:t>
            </a:r>
            <a:r>
              <a:rPr lang="el-GR" sz="2000" u="sng" dirty="0" err="1" smtClean="0"/>
              <a:t>κυκλοδεξτρίνες</a:t>
            </a:r>
            <a:r>
              <a:rPr lang="el-GR" sz="2000" dirty="0" smtClean="0"/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/>
              <a:t>Οι ομάδες καρβονυλίων στο εσωτερικό τους, καθιστούν τα </a:t>
            </a:r>
            <a:r>
              <a:rPr lang="en-US" sz="2000" dirty="0" smtClean="0"/>
              <a:t>portals </a:t>
            </a:r>
            <a:r>
              <a:rPr lang="el-GR" sz="2000" dirty="0" smtClean="0"/>
              <a:t>των </a:t>
            </a:r>
            <a:r>
              <a:rPr lang="en-US" sz="2000" dirty="0" smtClean="0"/>
              <a:t>CB[n]s</a:t>
            </a:r>
            <a:r>
              <a:rPr lang="el-GR" sz="2000" dirty="0" smtClean="0"/>
              <a:t> ως </a:t>
            </a:r>
            <a:r>
              <a:rPr lang="el-GR" sz="2000" u="sng" dirty="0" smtClean="0"/>
              <a:t>ασθενής βάσεις </a:t>
            </a:r>
            <a:r>
              <a:rPr lang="el-GR" sz="2000" dirty="0" smtClean="0"/>
              <a:t>με το </a:t>
            </a:r>
            <a:r>
              <a:rPr lang="en-US" sz="2000" dirty="0" smtClean="0"/>
              <a:t>CB[</a:t>
            </a:r>
            <a:r>
              <a:rPr lang="el-GR" sz="2000" dirty="0" smtClean="0"/>
              <a:t>6</a:t>
            </a:r>
            <a:r>
              <a:rPr lang="en-US" sz="2000" dirty="0" smtClean="0"/>
              <a:t>]</a:t>
            </a:r>
            <a:r>
              <a:rPr lang="el-GR" sz="2000" dirty="0" smtClean="0"/>
              <a:t> να εμφανίζει </a:t>
            </a:r>
            <a:r>
              <a:rPr lang="en-US" sz="2000" u="sng" dirty="0" err="1" smtClean="0"/>
              <a:t>pKa</a:t>
            </a:r>
            <a:r>
              <a:rPr lang="en-US" sz="2000" u="sng" dirty="0" smtClean="0"/>
              <a:t>=3,02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u="sng" dirty="0" smtClean="0"/>
              <a:t>Αύξηση διαλυτότητας </a:t>
            </a:r>
            <a:r>
              <a:rPr lang="el-GR" sz="2000" dirty="0" smtClean="0"/>
              <a:t>επιτυγχάνεται σε </a:t>
            </a:r>
            <a:r>
              <a:rPr lang="el-GR" sz="2000" u="sng" dirty="0" smtClean="0"/>
              <a:t>όξινα υδατικά </a:t>
            </a:r>
            <a:r>
              <a:rPr lang="el-GR" sz="2000" dirty="0" smtClean="0"/>
              <a:t>διαλύματα  όπως </a:t>
            </a:r>
            <a:r>
              <a:rPr lang="en-US" sz="2000" dirty="0" smtClean="0"/>
              <a:t>HCO2H/H2O (1:1), </a:t>
            </a:r>
            <a:r>
              <a:rPr lang="el-GR" sz="2000" dirty="0" smtClean="0"/>
              <a:t>καθώς και με προσθήκη αλάτων όπου τα κατιόντα (</a:t>
            </a:r>
            <a:r>
              <a:rPr lang="en-US" sz="2000" dirty="0" err="1" smtClean="0"/>
              <a:t>K</a:t>
            </a:r>
            <a:r>
              <a:rPr lang="en-US" sz="2000" b="1" baseline="30000" dirty="0" err="1" smtClean="0"/>
              <a:t>+</a:t>
            </a:r>
            <a:r>
              <a:rPr lang="en-US" sz="2000" dirty="0" err="1" smtClean="0"/>
              <a:t>,Na</a:t>
            </a:r>
            <a:r>
              <a:rPr lang="en-US" sz="2000" b="1" baseline="30000" dirty="0" smtClean="0"/>
              <a:t>+</a:t>
            </a:r>
            <a:r>
              <a:rPr lang="el-GR" sz="2000" dirty="0" smtClean="0"/>
              <a:t>) θα δεσμευτούν στο εσωτερικό τους, λόγω των </a:t>
            </a:r>
            <a:r>
              <a:rPr lang="en-US" sz="2000" dirty="0" smtClean="0"/>
              <a:t>carbonyl groups</a:t>
            </a:r>
            <a:endParaRPr lang="en-US" sz="2000" baseline="30000" dirty="0" smtClean="0"/>
          </a:p>
          <a:p>
            <a:pPr indent="0">
              <a:spcBef>
                <a:spcPts val="0"/>
              </a:spcBef>
              <a:buNone/>
            </a:pPr>
            <a:endParaRPr lang="el-GR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Ηλεκτροστατικές δυνάμεις 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000" dirty="0" smtClean="0"/>
              <a:t>CB[n]s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l-GR" sz="2000" u="sng" dirty="0" smtClean="0">
                <a:sym typeface="Wingdings" pitchFamily="2" charset="2"/>
              </a:rPr>
              <a:t>έντονες ηλεκτροστατικές δυνάμεις </a:t>
            </a:r>
            <a:r>
              <a:rPr lang="el-GR" sz="2000" dirty="0" smtClean="0">
                <a:sym typeface="Wingdings" pitchFamily="2" charset="2"/>
              </a:rPr>
              <a:t>στο εσωτερικό των </a:t>
            </a:r>
            <a:r>
              <a:rPr lang="en-US" sz="2000" dirty="0" smtClean="0">
                <a:sym typeface="Wingdings" pitchFamily="2" charset="2"/>
              </a:rPr>
              <a:t>portals.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sym typeface="Wingdings" pitchFamily="2" charset="2"/>
              </a:rPr>
              <a:t>Σε σύγκριση με </a:t>
            </a:r>
            <a:r>
              <a:rPr lang="el-GR" sz="2000" dirty="0" err="1" smtClean="0">
                <a:sym typeface="Wingdings" pitchFamily="2" charset="2"/>
              </a:rPr>
              <a:t>κυκλοδεξτρίνες</a:t>
            </a:r>
            <a:r>
              <a:rPr lang="el-GR" sz="2000" dirty="0" smtClean="0">
                <a:sym typeface="Wingdings" pitchFamily="2" charset="2"/>
              </a:rPr>
              <a:t> ,τα </a:t>
            </a:r>
            <a:r>
              <a:rPr lang="en-US" sz="2000" dirty="0" err="1" smtClean="0">
                <a:sym typeface="Wingdings" pitchFamily="2" charset="2"/>
              </a:rPr>
              <a:t>cucurbiturils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εμφανίζουν πιο </a:t>
            </a:r>
            <a:r>
              <a:rPr lang="el-GR" sz="2000" u="sng" dirty="0" smtClean="0">
                <a:sym typeface="Wingdings" pitchFamily="2" charset="2"/>
              </a:rPr>
              <a:t>έντονο αρνητικό φορτίο</a:t>
            </a:r>
            <a:r>
              <a:rPr lang="el-GR" sz="2000" dirty="0" smtClean="0">
                <a:sym typeface="Wingdings" pitchFamily="2" charset="2"/>
              </a:rPr>
              <a:t> στο εσωτερικό τους.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smtClean="0">
                <a:sym typeface="Wingdings" pitchFamily="2" charset="2"/>
              </a:rPr>
              <a:t>Καθίστανται πιο επιλεκτικά σε αλληλεπιδράσεις με κατιονικούς </a:t>
            </a:r>
            <a:r>
              <a:rPr lang="en-US" sz="2000" dirty="0" smtClean="0">
                <a:sym typeface="Wingdings" pitchFamily="2" charset="2"/>
              </a:rPr>
              <a:t>guests</a:t>
            </a:r>
          </a:p>
          <a:p>
            <a:pPr indent="0" algn="ctr">
              <a:spcBef>
                <a:spcPts val="0"/>
              </a:spcBef>
              <a:buNone/>
            </a:pPr>
            <a:r>
              <a:rPr lang="en-US" sz="2400" dirty="0" smtClean="0">
                <a:sym typeface="Wingdings" pitchFamily="2" charset="2"/>
              </a:rPr>
              <a:t>≠</a:t>
            </a:r>
          </a:p>
          <a:p>
            <a:pPr indent="0">
              <a:spcBef>
                <a:spcPts val="0"/>
              </a:spcBef>
              <a:buNone/>
            </a:pPr>
            <a:r>
              <a:rPr lang="el-GR" sz="2000" dirty="0" err="1" smtClean="0">
                <a:sym typeface="Wingdings" pitchFamily="2" charset="2"/>
              </a:rPr>
              <a:t>Κυκλοδεξτρίνες</a:t>
            </a:r>
            <a:r>
              <a:rPr lang="el-GR" sz="2000" dirty="0" smtClean="0">
                <a:sym typeface="Wingdings" pitchFamily="2" charset="2"/>
              </a:rPr>
              <a:t> που επιλέγουν ουδέτερους ή </a:t>
            </a:r>
            <a:r>
              <a:rPr lang="el-GR" sz="2000" dirty="0" err="1" smtClean="0">
                <a:sym typeface="Wingdings" pitchFamily="2" charset="2"/>
              </a:rPr>
              <a:t>ανιονικούς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guests</a:t>
            </a:r>
            <a:endParaRPr lang="el-GR" sz="2000" dirty="0" smtClean="0"/>
          </a:p>
          <a:p>
            <a:pPr>
              <a:buNone/>
            </a:pPr>
            <a:endParaRPr lang="el-G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Host-guest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340768"/>
            <a:ext cx="8812088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host-guest </a:t>
            </a:r>
            <a:r>
              <a:rPr lang="el-GR" sz="2000" dirty="0" err="1" smtClean="0"/>
              <a:t>σύμπλοκα</a:t>
            </a:r>
            <a:r>
              <a:rPr lang="el-GR" sz="2000" dirty="0" smtClean="0"/>
              <a:t>, όπου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-</a:t>
            </a:r>
            <a:r>
              <a:rPr lang="el-GR" sz="2000" dirty="0" smtClean="0"/>
              <a:t>ένα μεγαλύτερο μόριο </a:t>
            </a:r>
            <a:r>
              <a:rPr lang="el-GR" sz="2000" dirty="0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host         </a:t>
            </a:r>
            <a:r>
              <a:rPr lang="el-GR" sz="2000" dirty="0" smtClean="0">
                <a:sym typeface="Wingdings" pitchFamily="2" charset="2"/>
              </a:rPr>
              <a:t>               μη ομοιοπολικές αλληλεπιδράσεις</a:t>
            </a:r>
            <a:r>
              <a:rPr lang="en-US" sz="2000" dirty="0" smtClean="0">
                <a:sym typeface="Wingdings" pitchFamily="2" charset="2"/>
              </a:rPr>
              <a:t>     </a:t>
            </a: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-</a:t>
            </a:r>
            <a:r>
              <a:rPr lang="el-GR" sz="2000" dirty="0" smtClean="0">
                <a:sym typeface="Wingdings" pitchFamily="2" charset="2"/>
              </a:rPr>
              <a:t>ένα μικρότερο μόριο ή ιόν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sym typeface="Wingdings" pitchFamily="2" charset="2"/>
              </a:rPr>
              <a:t>guest</a:t>
            </a:r>
            <a:r>
              <a:rPr lang="el-GR" sz="2000" dirty="0" smtClean="0">
                <a:sym typeface="Wingdings" pitchFamily="2" charset="2"/>
              </a:rPr>
              <a:t>     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l-GR" sz="2000" dirty="0" smtClean="0">
                <a:sym typeface="Wingdings" pitchFamily="2" charset="2"/>
              </a:rPr>
              <a:t>        δεσμοί υδρογόνου, ιοντικοί δεσμοί,</a:t>
            </a:r>
            <a:endParaRPr lang="en-US" sz="2000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000" dirty="0" smtClean="0">
                <a:sym typeface="Wingdings" pitchFamily="2" charset="2"/>
              </a:rPr>
              <a:t>                                                      </a:t>
            </a:r>
            <a:r>
              <a:rPr lang="el-GR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  Van </a:t>
            </a:r>
            <a:r>
              <a:rPr lang="en-US" sz="2000" dirty="0" err="1" smtClean="0">
                <a:sym typeface="Wingdings" pitchFamily="2" charset="2"/>
              </a:rPr>
              <a:t>der</a:t>
            </a:r>
            <a:r>
              <a:rPr lang="en-US" sz="2000" dirty="0" smtClean="0">
                <a:sym typeface="Wingdings" pitchFamily="2" charset="2"/>
              </a:rPr>
              <a:t> Waals, </a:t>
            </a:r>
            <a:r>
              <a:rPr lang="el-GR" sz="2000" dirty="0" smtClean="0">
                <a:sym typeface="Wingdings" pitchFamily="2" charset="2"/>
              </a:rPr>
              <a:t>υδροφοβικές αλληλεπιδράσεις</a:t>
            </a:r>
          </a:p>
          <a:p>
            <a:pPr>
              <a:buNone/>
            </a:pPr>
            <a:r>
              <a:rPr lang="el-GR" sz="2000" dirty="0" smtClean="0"/>
              <a:t>Δημιουργούν μοναδικές δομές </a:t>
            </a:r>
            <a:r>
              <a:rPr lang="el-GR" sz="2000" dirty="0" err="1" smtClean="0"/>
              <a:t>συμπλόκων</a:t>
            </a:r>
            <a:r>
              <a:rPr lang="en-US" sz="2000" dirty="0" smtClean="0"/>
              <a:t> , </a:t>
            </a:r>
            <a:r>
              <a:rPr lang="el-GR" sz="2000" dirty="0" smtClean="0"/>
              <a:t>όπως τα </a:t>
            </a:r>
            <a:r>
              <a:rPr lang="en-US" sz="2000" dirty="0" err="1" smtClean="0"/>
              <a:t>cucurbiturils</a:t>
            </a:r>
            <a:r>
              <a:rPr lang="en-US" sz="2000" dirty="0" smtClean="0"/>
              <a:t> </a:t>
            </a:r>
            <a:r>
              <a:rPr lang="el-GR" sz="2000" dirty="0" smtClean="0"/>
              <a:t>ως </a:t>
            </a:r>
            <a:r>
              <a:rPr lang="en-US" sz="2000" dirty="0" smtClean="0"/>
              <a:t>hosts</a:t>
            </a: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endParaRPr lang="el-GR" sz="1200" dirty="0" smtClean="0"/>
          </a:p>
          <a:p>
            <a:pPr>
              <a:buNone/>
            </a:pPr>
            <a:r>
              <a:rPr lang="en-US" sz="1200" dirty="0" smtClean="0"/>
              <a:t>Crystal structure of a host–guest complex with a p-</a:t>
            </a:r>
            <a:r>
              <a:rPr lang="en-US" sz="1200" dirty="0" err="1" smtClean="0"/>
              <a:t>xylylenediammonium</a:t>
            </a:r>
            <a:r>
              <a:rPr lang="en-US" sz="1200" dirty="0" smtClean="0"/>
              <a:t> bound within a </a:t>
            </a:r>
            <a:r>
              <a:rPr lang="en-US" sz="1200" dirty="0" err="1" smtClean="0"/>
              <a:t>cucurbituril</a:t>
            </a:r>
            <a:endParaRPr lang="el-GR" sz="1200" dirty="0" smtClean="0">
              <a:sym typeface="Wingdings" pitchFamily="2" charset="2"/>
            </a:endParaRPr>
          </a:p>
          <a:p>
            <a:pPr>
              <a:buNone/>
            </a:pPr>
            <a:endParaRPr lang="el-GR" sz="2000" dirty="0" smtClean="0">
              <a:sym typeface="Wingdings" pitchFamily="2" charset="2"/>
            </a:endParaRPr>
          </a:p>
          <a:p>
            <a:pPr>
              <a:buNone/>
            </a:pPr>
            <a:endParaRPr lang="el-GR" sz="2000" dirty="0"/>
          </a:p>
        </p:txBody>
      </p:sp>
      <p:sp>
        <p:nvSpPr>
          <p:cNvPr id="5" name="4 - Δεξιό άγκιστρο"/>
          <p:cNvSpPr/>
          <p:nvPr/>
        </p:nvSpPr>
        <p:spPr>
          <a:xfrm>
            <a:off x="4211960" y="1772816"/>
            <a:ext cx="504056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77072"/>
            <a:ext cx="2736304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Βέλος προς τα κάτω"/>
          <p:cNvSpPr/>
          <p:nvPr/>
        </p:nvSpPr>
        <p:spPr>
          <a:xfrm>
            <a:off x="3419872" y="3356992"/>
            <a:ext cx="288032" cy="57606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Εφαρμογές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/>
              <a:t>a)</a:t>
            </a:r>
            <a:r>
              <a:rPr lang="en-US" b="1" i="1" u="sng" dirty="0" err="1" smtClean="0"/>
              <a:t>Surepmolecural</a:t>
            </a:r>
            <a:r>
              <a:rPr lang="en-US" b="1" i="1" u="sng" dirty="0" smtClean="0"/>
              <a:t> host molecules</a:t>
            </a:r>
            <a:r>
              <a:rPr lang="en-US" dirty="0" smtClean="0"/>
              <a:t>:</a:t>
            </a:r>
            <a:endParaRPr lang="el-GR" sz="2000" dirty="0" smtClean="0"/>
          </a:p>
          <a:p>
            <a:pPr>
              <a:buNone/>
            </a:pPr>
            <a:r>
              <a:rPr lang="en-US" sz="2000" dirty="0" smtClean="0"/>
              <a:t>CB[n]s </a:t>
            </a:r>
            <a:r>
              <a:rPr lang="el-GR" sz="2000" dirty="0" smtClean="0"/>
              <a:t>εμφανίζουν υψηλή συγγένεια με θετικά φορτισμένες ενώσεις και κατιόντα λόγω των </a:t>
            </a:r>
            <a:r>
              <a:rPr lang="el-GR" sz="2000" dirty="0" err="1" smtClean="0"/>
              <a:t>καρβονυλικών</a:t>
            </a:r>
            <a:r>
              <a:rPr lang="el-GR" sz="2000" dirty="0" smtClean="0"/>
              <a:t> ομάδων.</a:t>
            </a:r>
          </a:p>
          <a:p>
            <a:pPr>
              <a:buNone/>
            </a:pPr>
            <a:endParaRPr lang="el-GR" sz="2000" dirty="0" smtClean="0"/>
          </a:p>
          <a:p>
            <a:pPr>
              <a:buNone/>
            </a:pPr>
            <a:r>
              <a:rPr lang="el-GR" sz="2000" dirty="0" smtClean="0"/>
              <a:t>Συγκεκριμένα η υψηλή αυτή η συγγένεια οφείλεται στο ότι τα </a:t>
            </a:r>
            <a:r>
              <a:rPr lang="en-US" sz="2000" dirty="0" smtClean="0"/>
              <a:t>CB[n]s </a:t>
            </a:r>
            <a:r>
              <a:rPr lang="el-GR" sz="2000" dirty="0" smtClean="0"/>
              <a:t>στην δομή κολοκύθας που σχηματίζουν μοιράζονται </a:t>
            </a:r>
            <a:r>
              <a:rPr lang="en-US" sz="20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Μια κοινή </a:t>
            </a:r>
            <a:r>
              <a:rPr lang="el-GR" sz="2000" u="sng" dirty="0" smtClean="0"/>
              <a:t>υδροφοβική κοιλότητα </a:t>
            </a:r>
            <a:r>
              <a:rPr lang="el-GR" sz="2000" dirty="0" smtClean="0"/>
              <a:t>στο κέντρο, όπου ότι εισέλθει εκεί δεσμεύεται ισχυρά μέσω </a:t>
            </a:r>
            <a:r>
              <a:rPr lang="el-GR" sz="2000" u="sng" dirty="0" smtClean="0"/>
              <a:t>υδροφοβικών αλληλεπιδράσεων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/>
              <a:t>Δύο </a:t>
            </a:r>
            <a:r>
              <a:rPr lang="el-GR" sz="2000" u="sng" dirty="0" smtClean="0"/>
              <a:t>αρνητικά φορτισμένα </a:t>
            </a:r>
            <a:r>
              <a:rPr lang="en-US" sz="2000" u="sng" dirty="0" smtClean="0"/>
              <a:t>portals</a:t>
            </a:r>
            <a:r>
              <a:rPr lang="el-GR" sz="2000" dirty="0" smtClean="0"/>
              <a:t>-εισόδους, όπου τα καθιστούν πολύ επιλεκτικά σε κατιόντα, δεσμεύοντας τα μέσω </a:t>
            </a:r>
            <a:r>
              <a:rPr lang="el-GR" sz="2000" u="sng" dirty="0" smtClean="0"/>
              <a:t>αλληλεπιδράσεων ιόντος-</a:t>
            </a:r>
            <a:r>
              <a:rPr lang="el-GR" sz="2000" u="sng" dirty="0" err="1" smtClean="0"/>
              <a:t>διπόλου</a:t>
            </a:r>
            <a:r>
              <a:rPr lang="el-GR" sz="2000" dirty="0" smtClean="0"/>
              <a:t>.</a:t>
            </a:r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endParaRPr lang="el-GR" sz="1200" dirty="0" smtClean="0"/>
          </a:p>
          <a:p>
            <a:pPr algn="ctr">
              <a:buNone/>
            </a:pPr>
            <a:r>
              <a:rPr lang="en-US" sz="1200" dirty="0" smtClean="0"/>
              <a:t>Representation of the different binding regions of CB[6] and the geometry of the complex between CB[6] and the </a:t>
            </a:r>
            <a:r>
              <a:rPr lang="en-US" sz="1200" dirty="0" err="1" smtClean="0"/>
              <a:t>hexanediammonium</a:t>
            </a:r>
            <a:r>
              <a:rPr lang="en-US" sz="1200" dirty="0" smtClean="0"/>
              <a:t> ion</a:t>
            </a:r>
            <a:endParaRPr lang="el-GR" sz="1200" dirty="0" smtClean="0"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97152"/>
            <a:ext cx="54006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1489</Words>
  <Application>Microsoft Office PowerPoint</Application>
  <PresentationFormat>Προβολή στην οθόνη (4:3)</PresentationFormat>
  <Paragraphs>271</Paragraphs>
  <Slides>21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cucurbiturils</vt:lpstr>
      <vt:lpstr>cucurbiturils</vt:lpstr>
      <vt:lpstr>Παραδείγματα</vt:lpstr>
      <vt:lpstr>cucurbiturils</vt:lpstr>
      <vt:lpstr>Σύνθεση </vt:lpstr>
      <vt:lpstr>cucurbiturils</vt:lpstr>
      <vt:lpstr>cucurbiturils</vt:lpstr>
      <vt:lpstr>Host-guest</vt:lpstr>
      <vt:lpstr>Εφαρμογές</vt:lpstr>
      <vt:lpstr>Εφαρμογές</vt:lpstr>
      <vt:lpstr>Εφαρμογές</vt:lpstr>
      <vt:lpstr>Εφαρμογές</vt:lpstr>
      <vt:lpstr>Εφαρμογές</vt:lpstr>
      <vt:lpstr>Εφαρμογές</vt:lpstr>
      <vt:lpstr>Εφαρμογές</vt:lpstr>
      <vt:lpstr>Εφαρμογές</vt:lpstr>
      <vt:lpstr>Εφαρμογές</vt:lpstr>
      <vt:lpstr>Εφαρμογές</vt:lpstr>
      <vt:lpstr>Άλλες εφαρμογές</vt:lpstr>
      <vt:lpstr>Βιβλιογραφία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cucurbiturils</dc:title>
  <dc:creator>Xara</dc:creator>
  <cp:lastModifiedBy>Xara</cp:lastModifiedBy>
  <cp:revision>86</cp:revision>
  <dcterms:created xsi:type="dcterms:W3CDTF">2019-05-13T13:09:48Z</dcterms:created>
  <dcterms:modified xsi:type="dcterms:W3CDTF">2019-05-27T14:45:56Z</dcterms:modified>
</cp:coreProperties>
</file>